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301" r:id="rId2"/>
    <p:sldId id="317" r:id="rId3"/>
    <p:sldId id="327" r:id="rId4"/>
    <p:sldId id="322" r:id="rId5"/>
    <p:sldId id="323" r:id="rId6"/>
    <p:sldId id="324" r:id="rId7"/>
    <p:sldId id="329" r:id="rId8"/>
    <p:sldId id="292" r:id="rId9"/>
    <p:sldId id="257" r:id="rId10"/>
    <p:sldId id="259" r:id="rId11"/>
    <p:sldId id="260" r:id="rId12"/>
    <p:sldId id="261" r:id="rId13"/>
    <p:sldId id="312" r:id="rId14"/>
    <p:sldId id="262" r:id="rId15"/>
    <p:sldId id="263" r:id="rId16"/>
    <p:sldId id="264" r:id="rId17"/>
    <p:sldId id="265" r:id="rId18"/>
    <p:sldId id="266" r:id="rId19"/>
    <p:sldId id="272" r:id="rId20"/>
    <p:sldId id="267" r:id="rId21"/>
    <p:sldId id="268" r:id="rId22"/>
    <p:sldId id="258" r:id="rId23"/>
    <p:sldId id="269" r:id="rId24"/>
    <p:sldId id="270" r:id="rId25"/>
    <p:sldId id="271" r:id="rId26"/>
    <p:sldId id="273" r:id="rId27"/>
    <p:sldId id="274" r:id="rId28"/>
    <p:sldId id="275" r:id="rId29"/>
    <p:sldId id="279" r:id="rId30"/>
    <p:sldId id="287" r:id="rId31"/>
    <p:sldId id="291" r:id="rId32"/>
    <p:sldId id="289" r:id="rId33"/>
    <p:sldId id="290" r:id="rId34"/>
    <p:sldId id="288" r:id="rId35"/>
    <p:sldId id="280" r:id="rId36"/>
    <p:sldId id="281" r:id="rId37"/>
    <p:sldId id="282" r:id="rId38"/>
    <p:sldId id="283" r:id="rId39"/>
    <p:sldId id="284" r:id="rId40"/>
    <p:sldId id="286" r:id="rId41"/>
    <p:sldId id="285" r:id="rId42"/>
    <p:sldId id="293" r:id="rId43"/>
    <p:sldId id="294" r:id="rId44"/>
    <p:sldId id="295" r:id="rId45"/>
    <p:sldId id="296" r:id="rId46"/>
    <p:sldId id="297" r:id="rId47"/>
    <p:sldId id="298" r:id="rId48"/>
    <p:sldId id="299" r:id="rId49"/>
    <p:sldId id="300" r:id="rId50"/>
    <p:sldId id="30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000"/>
    <a:srgbClr val="920000"/>
    <a:srgbClr val="E2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47316" autoAdjust="0"/>
  </p:normalViewPr>
  <p:slideViewPr>
    <p:cSldViewPr>
      <p:cViewPr varScale="1">
        <p:scale>
          <a:sx n="44" d="100"/>
          <a:sy n="44" d="100"/>
        </p:scale>
        <p:origin x="-1830" y="-108"/>
      </p:cViewPr>
      <p:guideLst>
        <p:guide orient="horz" pos="2160"/>
        <p:guide pos="2880"/>
      </p:guideLst>
    </p:cSldViewPr>
  </p:slideViewPr>
  <p:outlineViewPr>
    <p:cViewPr>
      <p:scale>
        <a:sx n="33" d="100"/>
        <a:sy n="33" d="100"/>
      </p:scale>
      <p:origin x="0" y="10824"/>
    </p:cViewPr>
  </p:outlineViewPr>
  <p:notesTextViewPr>
    <p:cViewPr>
      <p:scale>
        <a:sx n="100" d="100"/>
        <a:sy n="100" d="100"/>
      </p:scale>
      <p:origin x="0" y="0"/>
    </p:cViewPr>
  </p:notesTextViewPr>
  <p:sorterViewPr>
    <p:cViewPr>
      <p:scale>
        <a:sx n="66" d="100"/>
        <a:sy n="66" d="100"/>
      </p:scale>
      <p:origin x="0" y="42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3C6CA3-02F9-4B30-91BA-AC0DAC900FCD}" type="datetimeFigureOut">
              <a:rPr lang="en-US" smtClean="0"/>
              <a:pPr/>
              <a:t>8/15/2012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DBD375-B63A-48A2-A26A-961637608C71}"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i="1" baseline="0" dirty="0" smtClean="0"/>
              <a:t>P&amp;A Trainer’s Notes:</a:t>
            </a:r>
            <a:r>
              <a:rPr lang="en-US" b="0" i="1" baseline="0" dirty="0" smtClean="0"/>
              <a:t>  T</a:t>
            </a:r>
            <a:r>
              <a:rPr lang="en-US" i="1" baseline="0" dirty="0" smtClean="0"/>
              <a:t>he notes here are intended for use by P&amp;A trainers, and other trainers to use when getting ready to do a training  and to refer to during a training.</a:t>
            </a:r>
          </a:p>
          <a:p>
            <a:pPr lvl="1"/>
            <a:endParaRPr lang="en-US" i="1" baseline="0" dirty="0" smtClean="0"/>
          </a:p>
          <a:p>
            <a:pPr lvl="0"/>
            <a:r>
              <a:rPr lang="en-US" b="1" i="1" baseline="0" dirty="0" smtClean="0"/>
              <a:t>Instructions for Printing Notes Pages: </a:t>
            </a:r>
            <a:endParaRPr lang="en-US" i="1" baseline="0" dirty="0" smtClean="0"/>
          </a:p>
          <a:p>
            <a:pPr lvl="1"/>
            <a:r>
              <a:rPr lang="en-US" i="0" baseline="0" dirty="0" smtClean="0"/>
              <a:t>On the Print screen, you will see on the lower left side the words “Print what:”  with a drop down list below it.  On the drop down list, choose  “No</a:t>
            </a:r>
            <a:r>
              <a:rPr lang="en-US" b="0" i="0" baseline="0" dirty="0" smtClean="0"/>
              <a:t>tes Pages”</a:t>
            </a:r>
            <a:r>
              <a:rPr lang="en-US" i="0" baseline="0" dirty="0" smtClean="0"/>
              <a:t> and  click OK to print.</a:t>
            </a:r>
          </a:p>
          <a:p>
            <a:pPr lvl="1"/>
            <a:endParaRPr lang="en-US" i="0" baseline="0" dirty="0" smtClean="0"/>
          </a:p>
          <a:p>
            <a:pPr lvl="0"/>
            <a:r>
              <a:rPr lang="en-US" b="1" i="1" baseline="0" dirty="0" smtClean="0"/>
              <a:t>Instructions for Printing Notes :</a:t>
            </a:r>
            <a:endParaRPr lang="en-US" i="1" baseline="0" dirty="0" smtClean="0"/>
          </a:p>
          <a:p>
            <a:pPr lvl="1"/>
            <a:r>
              <a:rPr lang="en-US" i="0" baseline="0" dirty="0" smtClean="0"/>
              <a:t>Follow the same directions as above, but choose “Handouts” from the drop down list.  Then, select the number of slides per page and click OK to print.</a:t>
            </a:r>
          </a:p>
          <a:p>
            <a:endParaRPr lang="en-US" baseline="0" dirty="0" smtClean="0"/>
          </a:p>
          <a:p>
            <a:r>
              <a:rPr lang="en-US" baseline="0" dirty="0" smtClean="0"/>
              <a:t>This </a:t>
            </a:r>
            <a:r>
              <a:rPr lang="en-US" i="1" baseline="0" dirty="0" smtClean="0"/>
              <a:t>Guide</a:t>
            </a:r>
            <a:r>
              <a:rPr lang="en-US" baseline="0" dirty="0" smtClean="0"/>
              <a:t> supports the </a:t>
            </a:r>
            <a:r>
              <a:rPr lang="en-US" i="1" baseline="0" dirty="0" smtClean="0"/>
              <a:t>Voting Action Planner </a:t>
            </a:r>
            <a:r>
              <a:rPr lang="en-US" baseline="0" dirty="0" smtClean="0"/>
              <a:t>and </a:t>
            </a:r>
            <a:r>
              <a:rPr lang="en-US" i="1" baseline="0" dirty="0" smtClean="0"/>
              <a:t>State Insert</a:t>
            </a:r>
            <a:r>
              <a:rPr lang="en-US" baseline="0" dirty="0" smtClean="0"/>
              <a:t>. All three were prepared for Protection and Advocacy Agencies (P&amp;As) to use for trainings to increase participation in the electoral process by people with disabilities, particularly intellectual/developmental disabilities.</a:t>
            </a:r>
          </a:p>
          <a:p>
            <a:endParaRPr lang="en-US" baseline="0" dirty="0" smtClean="0"/>
          </a:p>
          <a:p>
            <a:r>
              <a:rPr lang="en-US" i="0" baseline="0" dirty="0" smtClean="0"/>
              <a:t>As the trainer, you can print out just the slides for the people you are training  or provide this in an electronic format if you are training people who will then go out and do trainings in their regions.</a:t>
            </a:r>
          </a:p>
          <a:p>
            <a:endParaRPr lang="en-US" i="0" baseline="0" dirty="0" smtClean="0"/>
          </a:p>
          <a:p>
            <a:r>
              <a:rPr lang="en-US" i="0" baseline="0" dirty="0" smtClean="0"/>
              <a:t>After the training on using the </a:t>
            </a:r>
            <a:r>
              <a:rPr lang="en-US" i="1" baseline="0" dirty="0" smtClean="0"/>
              <a:t>Planner</a:t>
            </a:r>
            <a:r>
              <a:rPr lang="en-US" i="0" baseline="0" dirty="0" smtClean="0"/>
              <a:t>, they can use this </a:t>
            </a:r>
            <a:r>
              <a:rPr lang="en-US" i="1" baseline="0" dirty="0" smtClean="0"/>
              <a:t>Guide</a:t>
            </a:r>
            <a:r>
              <a:rPr lang="en-US" i="0" baseline="0" dirty="0" smtClean="0"/>
              <a:t> to help them remember action steps, questions to ask, and information to share with the voter and engage him or her in the electoral process.</a:t>
            </a:r>
          </a:p>
        </p:txBody>
      </p:sp>
      <p:sp>
        <p:nvSpPr>
          <p:cNvPr id="4" name="Slide Number Placeholder 3"/>
          <p:cNvSpPr>
            <a:spLocks noGrp="1"/>
          </p:cNvSpPr>
          <p:nvPr>
            <p:ph type="sldNum" sz="quarter" idx="10"/>
          </p:nvPr>
        </p:nvSpPr>
        <p:spPr/>
        <p:txBody>
          <a:bodyPr/>
          <a:lstStyle/>
          <a:p>
            <a:fld id="{30DBD375-B63A-48A2-A26A-961637608C71}"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solidFill>
            </a:endParaRPr>
          </a:p>
          <a:p>
            <a:r>
              <a:rPr lang="en-US" sz="1200" dirty="0" smtClean="0">
                <a:solidFill>
                  <a:schemeClr val="bg1"/>
                </a:solidFill>
              </a:rPr>
              <a:t>The</a:t>
            </a:r>
            <a:r>
              <a:rPr lang="en-US" sz="1200" baseline="0" dirty="0" smtClean="0">
                <a:solidFill>
                  <a:schemeClr val="bg1"/>
                </a:solidFill>
              </a:rPr>
              <a:t> voter must vote in the state where the voter lives. </a:t>
            </a:r>
          </a:p>
          <a:p>
            <a:endParaRPr lang="en-US" sz="1200" dirty="0" smtClean="0">
              <a:solidFill>
                <a:schemeClr val="bg1"/>
              </a:solidFill>
            </a:endParaRPr>
          </a:p>
          <a:p>
            <a:r>
              <a:rPr lang="en-US" sz="1200" dirty="0" smtClean="0">
                <a:solidFill>
                  <a:schemeClr val="bg1"/>
                </a:solidFill>
              </a:rPr>
              <a:t>Each state has its own laws on how long a person must live in the state to be a resident and eligible to vote</a:t>
            </a:r>
          </a:p>
          <a:p>
            <a:endParaRPr lang="en-US" sz="1200" dirty="0" smtClean="0">
              <a:solidFill>
                <a:schemeClr val="bg1">
                  <a:lumMod val="95000"/>
                </a:schemeClr>
              </a:solidFill>
            </a:endParaRPr>
          </a:p>
          <a:p>
            <a:r>
              <a:rPr lang="en-US" sz="1200" dirty="0" smtClean="0">
                <a:solidFill>
                  <a:schemeClr val="bg1">
                    <a:lumMod val="95000"/>
                  </a:schemeClr>
                </a:solidFill>
              </a:rPr>
              <a:t>A voter cannot be registered to vote in more than one place at a time</a:t>
            </a:r>
          </a:p>
          <a:p>
            <a:endParaRPr lang="en-US" sz="1200" dirty="0" smtClean="0">
              <a:solidFill>
                <a:schemeClr val="bg1">
                  <a:lumMod val="95000"/>
                </a:schemeClr>
              </a:solidFill>
            </a:endParaRPr>
          </a:p>
          <a:p>
            <a:pPr marL="0" indent="0">
              <a:buNone/>
            </a:pPr>
            <a:r>
              <a:rPr lang="en-US" u="sng" dirty="0" smtClean="0">
                <a:solidFill>
                  <a:schemeClr val="bg1">
                    <a:lumMod val="95000"/>
                  </a:schemeClr>
                </a:solidFill>
              </a:rPr>
              <a:t>Action </a:t>
            </a:r>
            <a:r>
              <a:rPr lang="en-US" u="sng" dirty="0" smtClean="0">
                <a:solidFill>
                  <a:schemeClr val="bg1">
                    <a:lumMod val="95000"/>
                  </a:schemeClr>
                </a:solidFill>
              </a:rPr>
              <a:t>Step:</a:t>
            </a:r>
            <a:endParaRPr lang="en-US" u="sng" dirty="0" smtClean="0">
              <a:solidFill>
                <a:schemeClr val="bg1">
                  <a:lumMod val="95000"/>
                </a:schemeClr>
              </a:solidFill>
            </a:endParaRPr>
          </a:p>
          <a:p>
            <a:pPr marL="0" indent="0">
              <a:buNone/>
            </a:pPr>
            <a:r>
              <a:rPr lang="en-US" sz="1200" dirty="0" smtClean="0">
                <a:solidFill>
                  <a:schemeClr val="bg1">
                    <a:lumMod val="95000"/>
                  </a:schemeClr>
                </a:solidFill>
                <a:sym typeface="Wingdings"/>
              </a:rPr>
              <a:t>  CHECK THE</a:t>
            </a:r>
            <a:r>
              <a:rPr lang="en-US" sz="1200" dirty="0" smtClean="0">
                <a:solidFill>
                  <a:schemeClr val="bg1">
                    <a:lumMod val="95000"/>
                  </a:schemeClr>
                </a:solidFill>
              </a:rPr>
              <a:t> STATE INSERT FOR</a:t>
            </a:r>
            <a:r>
              <a:rPr lang="en-US" sz="1200" baseline="0" dirty="0" smtClean="0">
                <a:solidFill>
                  <a:schemeClr val="bg1">
                    <a:lumMod val="95000"/>
                  </a:schemeClr>
                </a:solidFill>
              </a:rPr>
              <a:t> RESIDENCY REQUIREMENTS AND DOCUMENTS TO SHOW PROOF OF RESIDENCY</a:t>
            </a:r>
            <a:endParaRPr lang="en-US" sz="1200"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The voting assistant should ask the voter </a:t>
            </a:r>
            <a:r>
              <a:rPr lang="en-US" dirty="0" smtClean="0"/>
              <a:t>what </a:t>
            </a:r>
            <a:r>
              <a:rPr lang="en-US" baseline="0" dirty="0" smtClean="0"/>
              <a:t>form </a:t>
            </a:r>
            <a:r>
              <a:rPr lang="en-US" baseline="0" dirty="0" smtClean="0"/>
              <a:t>of official identification </a:t>
            </a:r>
            <a:r>
              <a:rPr lang="en-US" baseline="0" dirty="0" smtClean="0"/>
              <a:t>the voter has that includes a </a:t>
            </a:r>
            <a:r>
              <a:rPr lang="en-US" baseline="0" dirty="0" smtClean="0"/>
              <a:t>picture and date of </a:t>
            </a:r>
            <a:r>
              <a:rPr lang="en-US" baseline="0" dirty="0" smtClean="0"/>
              <a:t>birth and current address.</a:t>
            </a:r>
            <a:endParaRPr lang="en-US" baseline="0" dirty="0" smtClean="0"/>
          </a:p>
          <a:p>
            <a:endParaRPr lang="en-US" baseline="0" dirty="0" smtClean="0"/>
          </a:p>
          <a:p>
            <a:r>
              <a:rPr lang="en-US" baseline="0" dirty="0" smtClean="0"/>
              <a:t>The office in charge of elections in the voter’s </a:t>
            </a:r>
            <a:r>
              <a:rPr lang="en-US" baseline="0" dirty="0" smtClean="0"/>
              <a:t>state is the Secretary of State’s office but many states have a county or local Elections Office.  Some elections officials </a:t>
            </a:r>
            <a:r>
              <a:rPr lang="en-US" baseline="0" dirty="0" smtClean="0"/>
              <a:t>may ask for </a:t>
            </a:r>
            <a:r>
              <a:rPr lang="en-US" baseline="0" dirty="0" smtClean="0"/>
              <a:t>a picture ID</a:t>
            </a:r>
            <a:r>
              <a:rPr lang="en-US" baseline="0" dirty="0" smtClean="0"/>
              <a:t>: a driver’s license, </a:t>
            </a:r>
            <a:r>
              <a:rPr lang="en-US" baseline="0" dirty="0" smtClean="0"/>
              <a:t>official </a:t>
            </a:r>
            <a:r>
              <a:rPr lang="en-US" baseline="0" dirty="0" smtClean="0"/>
              <a:t>government issued </a:t>
            </a:r>
            <a:r>
              <a:rPr lang="en-US" baseline="0" dirty="0" smtClean="0"/>
              <a:t>ID while in other states a utility bill or other documentation with the voter’s current address is enough.</a:t>
            </a:r>
            <a:endParaRPr lang="en-US" baseline="0" dirty="0" smtClean="0"/>
          </a:p>
          <a:p>
            <a:endParaRPr lang="en-US" baseline="0" dirty="0" smtClean="0"/>
          </a:p>
          <a:p>
            <a:pPr marL="0" indent="0">
              <a:buNone/>
            </a:pPr>
            <a:r>
              <a:rPr lang="en-US" u="sng" dirty="0" smtClean="0">
                <a:solidFill>
                  <a:schemeClr val="bg1">
                    <a:lumMod val="95000"/>
                  </a:schemeClr>
                </a:solidFill>
              </a:rPr>
              <a:t>Action Steps:</a:t>
            </a:r>
          </a:p>
          <a:p>
            <a:pPr marL="0" indent="0">
              <a:buFont typeface="Wingdings"/>
              <a:buChar char="þ"/>
            </a:pPr>
            <a:r>
              <a:rPr lang="en-US" cap="all" baseline="0" dirty="0" smtClean="0"/>
              <a:t>  Go with the voter to make a copy of the REQUIRED IDENTIFICATION the voter can SUBMIT WITH REGISTRATION FORMS</a:t>
            </a:r>
          </a:p>
          <a:p>
            <a:pPr marL="0" indent="0">
              <a:buFont typeface="Wingdings"/>
              <a:buChar char="þ"/>
            </a:pPr>
            <a:r>
              <a:rPr lang="en-US" sz="1200" dirty="0" smtClean="0">
                <a:solidFill>
                  <a:schemeClr val="bg1">
                    <a:lumMod val="95000"/>
                  </a:schemeClr>
                </a:solidFill>
                <a:sym typeface="Wingdings"/>
              </a:rPr>
              <a:t>  H</a:t>
            </a:r>
            <a:r>
              <a:rPr lang="en-US" cap="all" baseline="0" dirty="0" smtClean="0"/>
              <a:t>elp the voter get a VOTER ID CARD OR state picture ID if the voter doesn’t have one</a:t>
            </a:r>
            <a:endParaRPr lang="en-US" cap="all" baseline="0"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The voting assistant should ask the voter if he</a:t>
            </a:r>
            <a:r>
              <a:rPr lang="en-US" baseline="0" dirty="0" smtClean="0"/>
              <a:t> or she has ever registered to vote in the state where he or she resides. If the voter is unsure, ask if the voter has ever voted before in this state. If the voter has, then the voter must have been registered and may still be registered. The state Insert has information on how to check if the voter is registered.  If the voter is not registered, the voting assistant can begin to take active steps with the voter towards registration.</a:t>
            </a:r>
          </a:p>
          <a:p>
            <a:endParaRPr lang="en-US" baseline="0" dirty="0" smtClean="0"/>
          </a:p>
          <a:p>
            <a:pPr marL="0" indent="0">
              <a:buNone/>
            </a:pPr>
            <a:r>
              <a:rPr lang="en-US" u="sng" dirty="0" smtClean="0">
                <a:solidFill>
                  <a:schemeClr val="bg1">
                    <a:lumMod val="95000"/>
                  </a:schemeClr>
                </a:solidFill>
              </a:rPr>
              <a:t>Action Steps:</a:t>
            </a:r>
          </a:p>
          <a:p>
            <a:pPr marL="0" indent="0">
              <a:buFont typeface="Wingdings"/>
              <a:buChar char="þ"/>
            </a:pPr>
            <a:r>
              <a:rPr lang="en-US" cap="all" baseline="0" dirty="0" smtClean="0"/>
              <a:t>  CHECK the </a:t>
            </a:r>
            <a:r>
              <a:rPr lang="en-US" i="0" cap="all" baseline="0" dirty="0" smtClean="0"/>
              <a:t>State Insert </a:t>
            </a:r>
            <a:r>
              <a:rPr lang="en-US" cap="all" baseline="0" dirty="0" smtClean="0"/>
              <a:t>for registration requirements in the voter’s state.</a:t>
            </a:r>
          </a:p>
          <a:p>
            <a:pPr marL="0" indent="0">
              <a:buFont typeface="Wingdings"/>
              <a:buChar char="þ"/>
            </a:pPr>
            <a:r>
              <a:rPr lang="en-US" cap="all" baseline="0" dirty="0" smtClean="0"/>
              <a:t>  Make sure the voter understands that a person MUST GET registered to vote BEFORE THE ELECTION</a:t>
            </a:r>
          </a:p>
          <a:p>
            <a:endParaRPr lang="en-US" baseline="0" dirty="0" smtClean="0"/>
          </a:p>
          <a:p>
            <a:r>
              <a:rPr lang="en-US" i="1" baseline="0" dirty="0" smtClean="0"/>
              <a:t>P&amp;A Trainers: After </a:t>
            </a:r>
            <a:r>
              <a:rPr lang="en-US" i="1" baseline="0" dirty="0" smtClean="0"/>
              <a:t>the next slide a series of slides goes through the registration process.</a:t>
            </a:r>
          </a:p>
        </p:txBody>
      </p:sp>
      <p:sp>
        <p:nvSpPr>
          <p:cNvPr id="4" name="Slide Number Placeholder 3"/>
          <p:cNvSpPr>
            <a:spLocks noGrp="1"/>
          </p:cNvSpPr>
          <p:nvPr>
            <p:ph type="sldNum" sz="quarter" idx="10"/>
          </p:nvPr>
        </p:nvSpPr>
        <p:spPr/>
        <p:txBody>
          <a:bodyPr/>
          <a:lstStyle/>
          <a:p>
            <a:fld id="{30DBD375-B63A-48A2-A26A-961637608C71}"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solidFill>
                <a:schemeClr val="bg1">
                  <a:lumMod val="95000"/>
                </a:schemeClr>
              </a:solidFill>
            </a:endParaRPr>
          </a:p>
          <a:p>
            <a:r>
              <a:rPr lang="en-US" dirty="0" smtClean="0">
                <a:solidFill>
                  <a:schemeClr val="bg1">
                    <a:lumMod val="95000"/>
                  </a:schemeClr>
                </a:solidFill>
              </a:rPr>
              <a:t>Some people with disabilities have a guardian appointed by a court.</a:t>
            </a:r>
            <a:r>
              <a:rPr lang="en-US" baseline="0" dirty="0" smtClean="0">
                <a:solidFill>
                  <a:schemeClr val="bg1">
                    <a:lumMod val="95000"/>
                  </a:schemeClr>
                </a:solidFill>
              </a:rPr>
              <a:t> Many people with guardians can still vote.</a:t>
            </a:r>
          </a:p>
          <a:p>
            <a:r>
              <a:rPr lang="en-US" baseline="0" dirty="0" smtClean="0">
                <a:solidFill>
                  <a:schemeClr val="bg1">
                    <a:lumMod val="95000"/>
                  </a:schemeClr>
                </a:solidFill>
              </a:rPr>
              <a:t>The voting assistant should talk to the voter, the voter’s aide, and family members to determine if the voter has a guardian.</a:t>
            </a:r>
          </a:p>
          <a:p>
            <a:endParaRPr lang="en-US" baseline="0" dirty="0" smtClean="0">
              <a:solidFill>
                <a:schemeClr val="bg1">
                  <a:lumMod val="95000"/>
                </a:schemeClr>
              </a:solidFill>
            </a:endParaRPr>
          </a:p>
          <a:p>
            <a:r>
              <a:rPr lang="en-US" baseline="0" dirty="0" smtClean="0">
                <a:solidFill>
                  <a:schemeClr val="bg1">
                    <a:lumMod val="95000"/>
                  </a:schemeClr>
                </a:solidFill>
              </a:rPr>
              <a:t>If the voting assistant is still not sure of is concerned the person being helped is kept from voting, she or he can call their local Protection &amp; Advocacy Organization (P&amp;A). </a:t>
            </a:r>
            <a:endParaRPr lang="en-US" baseline="0" dirty="0" smtClean="0">
              <a:solidFill>
                <a:schemeClr val="bg1">
                  <a:lumMod val="95000"/>
                </a:schemeClr>
              </a:solidFill>
            </a:endParaRPr>
          </a:p>
          <a:p>
            <a:endParaRPr lang="en-US" baseline="0" dirty="0" smtClean="0">
              <a:solidFill>
                <a:schemeClr val="bg1">
                  <a:lumMod val="95000"/>
                </a:schemeClr>
              </a:solidFill>
            </a:endParaRPr>
          </a:p>
          <a:p>
            <a:r>
              <a:rPr lang="en-US" u="sng" baseline="0" dirty="0" smtClean="0">
                <a:solidFill>
                  <a:schemeClr val="bg1">
                    <a:lumMod val="95000"/>
                  </a:schemeClr>
                </a:solidFill>
              </a:rPr>
              <a:t>Action Step:</a:t>
            </a:r>
          </a:p>
          <a:p>
            <a:pPr marL="0" indent="0" algn="l" defTabSz="914400" rtl="0" eaLnBrk="1" latinLnBrk="0" hangingPunct="1">
              <a:buFont typeface="Wingdings"/>
              <a:buChar char="þ"/>
            </a:pPr>
            <a:r>
              <a:rPr lang="en-US" sz="1200" kern="1200" cap="all" baseline="0" dirty="0" smtClean="0">
                <a:solidFill>
                  <a:schemeClr val="tx1"/>
                </a:solidFill>
                <a:latin typeface="+mn-lt"/>
                <a:ea typeface="+mn-ea"/>
                <a:cs typeface="+mn-cs"/>
              </a:rPr>
              <a:t>  Provide </a:t>
            </a:r>
            <a:r>
              <a:rPr lang="en-US" sz="1200" kern="1200" cap="all" baseline="0" dirty="0" smtClean="0">
                <a:solidFill>
                  <a:schemeClr val="tx1"/>
                </a:solidFill>
                <a:latin typeface="+mn-lt"/>
                <a:ea typeface="+mn-ea"/>
                <a:cs typeface="+mn-cs"/>
              </a:rPr>
              <a:t>a phone number for the State P&amp;A.  This can be found on the State Insert.</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a:buNone/>
            </a:pPr>
            <a:endParaRPr lang="en-US" i="1" dirty="0" smtClean="0">
              <a:solidFill>
                <a:schemeClr val="bg1">
                  <a:lumMod val="95000"/>
                </a:schemeClr>
              </a:solidFill>
            </a:endParaRPr>
          </a:p>
          <a:p>
            <a:pPr>
              <a:buNone/>
            </a:pPr>
            <a:r>
              <a:rPr lang="en-US" i="1" dirty="0" smtClean="0">
                <a:solidFill>
                  <a:schemeClr val="bg1">
                    <a:lumMod val="95000"/>
                  </a:schemeClr>
                </a:solidFill>
              </a:rPr>
              <a:t>P&amp;A trainers:  Explain to trainees that this set of pictures show the different</a:t>
            </a:r>
            <a:r>
              <a:rPr lang="en-US" i="1" baseline="0" dirty="0" smtClean="0">
                <a:solidFill>
                  <a:schemeClr val="bg1">
                    <a:lumMod val="95000"/>
                  </a:schemeClr>
                </a:solidFill>
              </a:rPr>
              <a:t> ways that people can register the voter but not all of these may be available in your State. </a:t>
            </a:r>
            <a:endParaRPr lang="en-US" i="1" dirty="0" smtClean="0">
              <a:solidFill>
                <a:schemeClr val="bg1">
                  <a:lumMod val="95000"/>
                </a:schemeClr>
              </a:solidFill>
            </a:endParaRPr>
          </a:p>
          <a:p>
            <a:pPr>
              <a:buNone/>
            </a:pPr>
            <a:endParaRPr lang="en-US" dirty="0" smtClean="0">
              <a:solidFill>
                <a:schemeClr val="bg1">
                  <a:lumMod val="95000"/>
                </a:schemeClr>
              </a:solidFill>
            </a:endParaRPr>
          </a:p>
          <a:p>
            <a:pPr>
              <a:buNone/>
            </a:pPr>
            <a:r>
              <a:rPr lang="en-US" dirty="0" smtClean="0">
                <a:solidFill>
                  <a:schemeClr val="bg1">
                    <a:lumMod val="95000"/>
                  </a:schemeClr>
                </a:solidFill>
              </a:rPr>
              <a:t>For an adult with a State-issued picture ID, registering to vote is not difficult. The main </a:t>
            </a:r>
            <a:r>
              <a:rPr lang="en-US" baseline="0" dirty="0" smtClean="0">
                <a:solidFill>
                  <a:schemeClr val="bg1">
                    <a:lumMod val="95000"/>
                  </a:schemeClr>
                </a:solidFill>
              </a:rPr>
              <a:t>challenge is remembering to register and taking action to do so before the State deadline. Trained voting assistants can assist people by helping them talk and think about registering, and take steps to register. This step on the path of the </a:t>
            </a:r>
            <a:r>
              <a:rPr lang="en-US" i="1" baseline="0" dirty="0" smtClean="0">
                <a:solidFill>
                  <a:schemeClr val="bg1">
                    <a:lumMod val="95000"/>
                  </a:schemeClr>
                </a:solidFill>
              </a:rPr>
              <a:t>Planner</a:t>
            </a:r>
            <a:r>
              <a:rPr lang="en-US" baseline="0" dirty="0" smtClean="0">
                <a:solidFill>
                  <a:schemeClr val="bg1">
                    <a:lumMod val="95000"/>
                  </a:schemeClr>
                </a:solidFill>
              </a:rPr>
              <a:t> can be used to focus on the different ways to register and choosing the best one for the voter.</a:t>
            </a:r>
            <a:endParaRPr lang="en-US" dirty="0" smtClean="0">
              <a:solidFill>
                <a:schemeClr val="bg1">
                  <a:lumMod val="95000"/>
                </a:schemeClr>
              </a:solidFill>
            </a:endParaRPr>
          </a:p>
          <a:p>
            <a:pPr>
              <a:buNone/>
            </a:pPr>
            <a:endParaRPr lang="en-US" dirty="0" smtClean="0">
              <a:solidFill>
                <a:schemeClr val="bg1">
                  <a:lumMod val="95000"/>
                </a:schemeClr>
              </a:solidFill>
            </a:endParaRPr>
          </a:p>
          <a:p>
            <a:pPr>
              <a:buNone/>
            </a:pPr>
            <a:r>
              <a:rPr lang="en-US" dirty="0" smtClean="0">
                <a:solidFill>
                  <a:schemeClr val="bg1">
                    <a:lumMod val="95000"/>
                  </a:schemeClr>
                </a:solidFill>
              </a:rPr>
              <a:t>Help</a:t>
            </a:r>
            <a:r>
              <a:rPr lang="en-US" baseline="0" dirty="0" smtClean="0">
                <a:solidFill>
                  <a:schemeClr val="bg1">
                    <a:lumMod val="95000"/>
                  </a:schemeClr>
                </a:solidFill>
              </a:rPr>
              <a:t> the voter answer the following questions:</a:t>
            </a:r>
          </a:p>
          <a:p>
            <a:pPr lvl="1">
              <a:buNone/>
            </a:pPr>
            <a:r>
              <a:rPr lang="en-US" dirty="0" smtClean="0">
                <a:solidFill>
                  <a:schemeClr val="bg1">
                    <a:lumMod val="95000"/>
                  </a:schemeClr>
                </a:solidFill>
              </a:rPr>
              <a:t>Is </a:t>
            </a:r>
            <a:r>
              <a:rPr lang="en-US" dirty="0" smtClean="0">
                <a:solidFill>
                  <a:schemeClr val="bg1">
                    <a:lumMod val="95000"/>
                  </a:schemeClr>
                </a:solidFill>
              </a:rPr>
              <a:t>the voter registered to vote?</a:t>
            </a:r>
          </a:p>
          <a:p>
            <a:pPr marL="457200" lvl="1" indent="0">
              <a:buNone/>
            </a:pPr>
            <a:r>
              <a:rPr lang="en-US" dirty="0" smtClean="0">
                <a:solidFill>
                  <a:schemeClr val="bg1">
                    <a:lumMod val="95000"/>
                  </a:schemeClr>
                </a:solidFill>
              </a:rPr>
              <a:t>Has the voter moved or changed his or her name since they</a:t>
            </a:r>
            <a:r>
              <a:rPr lang="en-US" baseline="0" dirty="0" smtClean="0">
                <a:solidFill>
                  <a:schemeClr val="bg1">
                    <a:lumMod val="95000"/>
                  </a:schemeClr>
                </a:solidFill>
              </a:rPr>
              <a:t> last voted</a:t>
            </a:r>
            <a:r>
              <a:rPr lang="en-US" dirty="0" smtClean="0">
                <a:solidFill>
                  <a:schemeClr val="bg1">
                    <a:lumMod val="95000"/>
                  </a:schemeClr>
                </a:solidFill>
              </a:rPr>
              <a:t>? </a:t>
            </a:r>
          </a:p>
          <a:p>
            <a:pPr marL="0" indent="0">
              <a:buNone/>
            </a:pPr>
            <a:r>
              <a:rPr lang="en-US" dirty="0" smtClean="0">
                <a:solidFill>
                  <a:schemeClr val="bg1">
                    <a:lumMod val="95000"/>
                  </a:schemeClr>
                </a:solidFill>
              </a:rPr>
              <a:t>	If YES, the voter must update his or her voter registration information</a:t>
            </a:r>
            <a:r>
              <a:rPr lang="en-US" baseline="0" dirty="0" smtClean="0">
                <a:solidFill>
                  <a:schemeClr val="bg1">
                    <a:lumMod val="95000"/>
                  </a:schemeClr>
                </a:solidFill>
              </a:rPr>
              <a:t>.</a:t>
            </a:r>
            <a:endParaRPr lang="en-US" dirty="0" smtClean="0">
              <a:solidFill>
                <a:schemeClr val="bg1">
                  <a:lumMod val="95000"/>
                </a:schemeClr>
              </a:solidFill>
            </a:endParaRPr>
          </a:p>
          <a:p>
            <a:pPr marL="0" indent="0">
              <a:buNone/>
            </a:pPr>
            <a:endParaRPr lang="en-US" dirty="0" smtClean="0">
              <a:solidFill>
                <a:schemeClr val="bg1">
                  <a:lumMod val="95000"/>
                </a:schemeClr>
              </a:solidFill>
            </a:endParaRPr>
          </a:p>
          <a:p>
            <a:pPr marL="0" indent="0">
              <a:buNone/>
            </a:pPr>
            <a:r>
              <a:rPr lang="en-US" u="sng" dirty="0" smtClean="0">
                <a:solidFill>
                  <a:schemeClr val="bg1">
                    <a:lumMod val="95000"/>
                  </a:schemeClr>
                </a:solidFill>
              </a:rPr>
              <a:t>Action Steps:</a:t>
            </a:r>
          </a:p>
          <a:p>
            <a:pPr marL="0" indent="0">
              <a:buFont typeface="Wingdings"/>
              <a:buChar char="þ"/>
            </a:pPr>
            <a:r>
              <a:rPr lang="en-US" cap="all" baseline="0" dirty="0" smtClean="0"/>
              <a:t>  </a:t>
            </a:r>
            <a:r>
              <a:rPr lang="en-US" dirty="0" smtClean="0">
                <a:solidFill>
                  <a:schemeClr val="bg1">
                    <a:lumMod val="95000"/>
                  </a:schemeClr>
                </a:solidFill>
              </a:rPr>
              <a:t>SEE THE STATE INSERT FOR WAYS TO REGISTER IN THE VOTER’S STATE</a:t>
            </a:r>
          </a:p>
          <a:p>
            <a:pPr marL="0" indent="0">
              <a:buFont typeface="Wingdings"/>
              <a:buChar char="þ"/>
            </a:pPr>
            <a:r>
              <a:rPr lang="en-US" dirty="0" smtClean="0">
                <a:solidFill>
                  <a:schemeClr val="bg1">
                    <a:lumMod val="95000"/>
                  </a:schemeClr>
                </a:solidFill>
              </a:rPr>
              <a:t>  </a:t>
            </a:r>
            <a:r>
              <a:rPr lang="en-US" cap="all" dirty="0" smtClean="0"/>
              <a:t>Help the voter register or update an existing registration</a:t>
            </a:r>
            <a:r>
              <a:rPr lang="en-US" cap="all" baseline="0" dirty="0" smtClean="0"/>
              <a:t> before the registration deadline</a:t>
            </a:r>
            <a:endParaRPr lang="en-US" cap="all" dirty="0" smtClean="0"/>
          </a:p>
          <a:p>
            <a:endParaRPr lang="en-US" dirty="0" smtClean="0"/>
          </a:p>
          <a:p>
            <a:r>
              <a:rPr lang="en-US" dirty="0" smtClean="0"/>
              <a:t>Information to share:</a:t>
            </a:r>
          </a:p>
          <a:p>
            <a:pPr lvl="1">
              <a:buFont typeface="Arial" pitchFamily="34" charset="0"/>
              <a:buChar char="•"/>
            </a:pPr>
            <a:r>
              <a:rPr lang="en-US" baseline="0" dirty="0" smtClean="0"/>
              <a:t>  All </a:t>
            </a:r>
            <a:r>
              <a:rPr lang="en-US" baseline="0" dirty="0" smtClean="0"/>
              <a:t>states allow registration by mail but some require a copy of proof of residency or identification;</a:t>
            </a:r>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solidFill>
                <a:schemeClr val="bg1"/>
              </a:solidFill>
            </a:endParaRPr>
          </a:p>
          <a:p>
            <a:r>
              <a:rPr lang="en-US" dirty="0" smtClean="0">
                <a:solidFill>
                  <a:schemeClr val="bg1"/>
                </a:solidFill>
              </a:rPr>
              <a:t>The voting assistant and voter must make sure to check the deadline for mailing in the voter registration form in time to vote in the upcoming </a:t>
            </a:r>
            <a:r>
              <a:rPr lang="en-US" dirty="0" smtClean="0">
                <a:solidFill>
                  <a:schemeClr val="bg1"/>
                </a:solidFill>
              </a:rPr>
              <a:t>election.</a:t>
            </a:r>
            <a:endParaRPr lang="en-US" dirty="0" smtClean="0">
              <a:solidFill>
                <a:schemeClr val="bg1"/>
              </a:solidFill>
            </a:endParaRPr>
          </a:p>
          <a:p>
            <a:endParaRPr lang="en-US" dirty="0" smtClean="0">
              <a:solidFill>
                <a:schemeClr val="bg1"/>
              </a:solidFill>
            </a:endParaRPr>
          </a:p>
          <a:p>
            <a:r>
              <a:rPr lang="en-US" dirty="0" smtClean="0">
                <a:solidFill>
                  <a:schemeClr val="bg1"/>
                </a:solidFill>
              </a:rPr>
              <a:t>If a state requires a photo ID or other ID when registering by mail, make sure the voter sends in a COPY of the required document, NOT the original.</a:t>
            </a:r>
          </a:p>
          <a:p>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Seven states allow online registration in 2012:</a:t>
            </a:r>
            <a:r>
              <a:rPr lang="en-US" baseline="0" dirty="0" smtClean="0"/>
              <a:t> Colorado, Indiana, Kansas, Nevada, Pennsylvania, Vermont and West Virginia.</a:t>
            </a:r>
          </a:p>
          <a:p>
            <a:endParaRPr lang="en-US" baseline="0" dirty="0" smtClean="0"/>
          </a:p>
          <a:p>
            <a:r>
              <a:rPr lang="en-US" baseline="0" dirty="0" smtClean="0"/>
              <a:t>SSN means Social Security Number.</a:t>
            </a:r>
          </a:p>
          <a:p>
            <a:endParaRPr lang="en-US" baseline="0" dirty="0" smtClean="0"/>
          </a:p>
          <a:p>
            <a:r>
              <a:rPr lang="en-US" baseline="0" dirty="0" smtClean="0"/>
              <a:t>Check the </a:t>
            </a:r>
            <a:r>
              <a:rPr lang="en-US" i="1" baseline="0" dirty="0" smtClean="0"/>
              <a:t>State Insert </a:t>
            </a:r>
            <a:r>
              <a:rPr lang="en-US" baseline="0" dirty="0" smtClean="0"/>
              <a:t>to determine all the different ways that a voter can show proof of residency.</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solidFill>
            </a:endParaRPr>
          </a:p>
          <a:p>
            <a:r>
              <a:rPr lang="en-US" sz="1200" dirty="0" smtClean="0">
                <a:solidFill>
                  <a:schemeClr val="bg1"/>
                </a:solidFill>
              </a:rPr>
              <a:t>In most states a voter can register to vote in person at their local elections office.</a:t>
            </a:r>
          </a:p>
          <a:p>
            <a:endParaRPr lang="en-US" sz="1200" dirty="0" smtClean="0">
              <a:solidFill>
                <a:schemeClr val="bg1"/>
              </a:solidFill>
            </a:endParaRPr>
          </a:p>
          <a:p>
            <a:r>
              <a:rPr lang="en-US" sz="1200" dirty="0" smtClean="0">
                <a:solidFill>
                  <a:schemeClr val="bg1"/>
                </a:solidFill>
              </a:rPr>
              <a:t>A voting assistant</a:t>
            </a:r>
            <a:r>
              <a:rPr lang="en-US" sz="1200" baseline="0" dirty="0" smtClean="0">
                <a:solidFill>
                  <a:schemeClr val="bg1"/>
                </a:solidFill>
              </a:rPr>
              <a:t> could go with the voter to register in person, if transportation is available.</a:t>
            </a:r>
          </a:p>
          <a:p>
            <a:endParaRPr lang="en-US" sz="1200" baseline="0" dirty="0" smtClean="0">
              <a:solidFill>
                <a:schemeClr val="bg1"/>
              </a:solidFill>
            </a:endParaRPr>
          </a:p>
          <a:p>
            <a:r>
              <a:rPr lang="en-US" dirty="0" smtClean="0"/>
              <a:t>Information to share:</a:t>
            </a:r>
          </a:p>
          <a:p>
            <a:r>
              <a:rPr lang="en-US" sz="1200" baseline="0" dirty="0" smtClean="0">
                <a:solidFill>
                  <a:schemeClr val="bg1"/>
                </a:solidFill>
              </a:rPr>
              <a:t>Be </a:t>
            </a:r>
            <a:r>
              <a:rPr lang="en-US" sz="1200" baseline="0" dirty="0" smtClean="0">
                <a:solidFill>
                  <a:schemeClr val="bg1"/>
                </a:solidFill>
              </a:rPr>
              <a:t>sure to bring a COPY of the right kind of ID or documentation.  These are listed on the </a:t>
            </a:r>
            <a:r>
              <a:rPr lang="en-US" sz="1200" i="1" baseline="0" dirty="0" smtClean="0">
                <a:solidFill>
                  <a:schemeClr val="bg1"/>
                </a:solidFill>
              </a:rPr>
              <a:t>State Insert</a:t>
            </a:r>
            <a:r>
              <a:rPr lang="en-US" sz="1200" baseline="0" dirty="0" smtClean="0">
                <a:solidFill>
                  <a:schemeClr val="bg1"/>
                </a:solidFill>
              </a:rPr>
              <a:t>.</a:t>
            </a:r>
          </a:p>
          <a:p>
            <a:endParaRPr lang="en-US" sz="12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baseline="0" dirty="0" smtClean="0"/>
          </a:p>
          <a:p>
            <a:r>
              <a:rPr lang="en-US" baseline="0" dirty="0" smtClean="0"/>
              <a:t>The voting assistant should check the </a:t>
            </a:r>
            <a:r>
              <a:rPr lang="en-US" i="1" baseline="0" dirty="0" smtClean="0"/>
              <a:t>State Insert </a:t>
            </a:r>
            <a:r>
              <a:rPr lang="en-US" baseline="0" dirty="0" smtClean="0"/>
              <a:t>to see if registration at the polling place is allowed in the voter’s state. If it is, determine what forms of ID or proof of residency will be accepted and help the voter bring a COPY of the correct document.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a:buNone/>
            </a:pPr>
            <a:endParaRPr lang="en-US" sz="1200" i="1" dirty="0" smtClean="0">
              <a:solidFill>
                <a:schemeClr val="bg1">
                  <a:lumMod val="95000"/>
                </a:schemeClr>
              </a:solidFill>
            </a:endParaRPr>
          </a:p>
          <a:p>
            <a:pPr>
              <a:buNone/>
            </a:pPr>
            <a:r>
              <a:rPr lang="en-US" sz="1200" i="1" dirty="0" smtClean="0">
                <a:solidFill>
                  <a:schemeClr val="bg1">
                    <a:lumMod val="95000"/>
                  </a:schemeClr>
                </a:solidFill>
              </a:rPr>
              <a:t>P&amp;A trainers:  </a:t>
            </a:r>
            <a:r>
              <a:rPr lang="en-US" sz="1200" i="1" dirty="0" smtClean="0">
                <a:solidFill>
                  <a:schemeClr val="bg1">
                    <a:lumMod val="95000"/>
                  </a:schemeClr>
                </a:solidFill>
              </a:rPr>
              <a:t>Emphasize </a:t>
            </a:r>
            <a:r>
              <a:rPr lang="en-US" sz="1200" i="1" dirty="0" smtClean="0">
                <a:solidFill>
                  <a:schemeClr val="bg1">
                    <a:lumMod val="95000"/>
                  </a:schemeClr>
                </a:solidFill>
              </a:rPr>
              <a:t>t</a:t>
            </a:r>
            <a:r>
              <a:rPr lang="en-US" sz="1200" i="1" baseline="0" dirty="0" smtClean="0">
                <a:solidFill>
                  <a:schemeClr val="bg1">
                    <a:lumMod val="95000"/>
                  </a:schemeClr>
                </a:solidFill>
              </a:rPr>
              <a:t>o trainees that this section of the Planner is included to discuss identification requirements and </a:t>
            </a:r>
            <a:r>
              <a:rPr lang="en-US" sz="1200" i="1" baseline="0" dirty="0" smtClean="0">
                <a:solidFill>
                  <a:schemeClr val="bg1">
                    <a:lumMod val="95000"/>
                  </a:schemeClr>
                </a:solidFill>
              </a:rPr>
              <a:t>to explain the purpose </a:t>
            </a:r>
            <a:r>
              <a:rPr lang="en-US" sz="1200" i="1" baseline="0" dirty="0" smtClean="0">
                <a:solidFill>
                  <a:schemeClr val="bg1">
                    <a:lumMod val="95000"/>
                  </a:schemeClr>
                </a:solidFill>
              </a:rPr>
              <a:t>of party </a:t>
            </a:r>
            <a:r>
              <a:rPr lang="en-US" sz="1200" i="1" baseline="0" dirty="0" smtClean="0">
                <a:solidFill>
                  <a:schemeClr val="bg1">
                    <a:lumMod val="95000"/>
                  </a:schemeClr>
                </a:solidFill>
              </a:rPr>
              <a:t>affiliation or choosing a political party.</a:t>
            </a:r>
            <a:endParaRPr lang="en-US" sz="1200" i="1" dirty="0" smtClean="0">
              <a:solidFill>
                <a:schemeClr val="bg1">
                  <a:lumMod val="95000"/>
                </a:schemeClr>
              </a:solidFill>
            </a:endParaRPr>
          </a:p>
          <a:p>
            <a:pPr>
              <a:buNone/>
            </a:pPr>
            <a:endParaRPr lang="en-US" sz="1200" dirty="0" smtClean="0">
              <a:solidFill>
                <a:schemeClr val="bg1">
                  <a:lumMod val="95000"/>
                </a:schemeClr>
              </a:solidFill>
            </a:endParaRPr>
          </a:p>
          <a:p>
            <a:pPr>
              <a:buNone/>
            </a:pPr>
            <a:r>
              <a:rPr lang="en-US" sz="1200" dirty="0" smtClean="0">
                <a:solidFill>
                  <a:schemeClr val="bg1">
                    <a:lumMod val="95000"/>
                  </a:schemeClr>
                </a:solidFill>
              </a:rPr>
              <a:t>At this step in the </a:t>
            </a:r>
            <a:r>
              <a:rPr lang="en-US" sz="1200" i="1" dirty="0" smtClean="0">
                <a:solidFill>
                  <a:schemeClr val="bg1">
                    <a:lumMod val="95000"/>
                  </a:schemeClr>
                </a:solidFill>
              </a:rPr>
              <a:t>Planner</a:t>
            </a:r>
            <a:r>
              <a:rPr lang="en-US" sz="1200" dirty="0" smtClean="0">
                <a:solidFill>
                  <a:schemeClr val="bg1">
                    <a:lumMod val="95000"/>
                  </a:schemeClr>
                </a:solidFill>
              </a:rPr>
              <a:t>, trainees should learn</a:t>
            </a:r>
            <a:r>
              <a:rPr lang="en-US" sz="1200" baseline="0" dirty="0" smtClean="0">
                <a:solidFill>
                  <a:schemeClr val="bg1">
                    <a:lumMod val="95000"/>
                  </a:schemeClr>
                </a:solidFill>
              </a:rPr>
              <a:t> </a:t>
            </a:r>
            <a:r>
              <a:rPr lang="en-US" sz="1200" dirty="0" smtClean="0">
                <a:solidFill>
                  <a:schemeClr val="bg1">
                    <a:lumMod val="95000"/>
                  </a:schemeClr>
                </a:solidFill>
              </a:rPr>
              <a:t>the importance of having proper ID for registration, and the need in some states for choosing a political party if the voter wishes to vote in that party’s primary elections.  Most states allow a person to register as an independent without choosing a party.</a:t>
            </a:r>
          </a:p>
          <a:p>
            <a:pPr>
              <a:buNone/>
            </a:pPr>
            <a:endParaRPr lang="en-US" sz="1200" dirty="0" smtClean="0">
              <a:solidFill>
                <a:schemeClr val="bg1">
                  <a:lumMod val="95000"/>
                </a:schemeClr>
              </a:solidFill>
            </a:endParaRPr>
          </a:p>
          <a:p>
            <a:pPr>
              <a:buNone/>
            </a:pPr>
            <a:r>
              <a:rPr lang="en-US" sz="1200" u="sng" dirty="0" smtClean="0">
                <a:solidFill>
                  <a:schemeClr val="bg1">
                    <a:lumMod val="95000"/>
                  </a:schemeClr>
                </a:solidFill>
              </a:rPr>
              <a:t>Action Step:</a:t>
            </a:r>
          </a:p>
          <a:p>
            <a:pPr marL="0" indent="0" algn="l" defTabSz="914400" rtl="0" eaLnBrk="1" latinLnBrk="0" hangingPunct="1">
              <a:buFont typeface="Wingdings"/>
              <a:buChar char="þ"/>
            </a:pPr>
            <a:r>
              <a:rPr lang="en-US" sz="1200" kern="1200" cap="all" baseline="0" dirty="0" smtClean="0">
                <a:solidFill>
                  <a:schemeClr val="tx1"/>
                </a:solidFill>
                <a:latin typeface="+mn-lt"/>
                <a:ea typeface="+mn-ea"/>
                <a:cs typeface="+mn-cs"/>
              </a:rPr>
              <a:t>  DISCUSS WHAT POLITICAL PARTIES ARE AND WHAT THAT MEANS (restrictions in primaries) FOR REGISTERING AND VOTING</a:t>
            </a:r>
          </a:p>
          <a:p>
            <a:pPr>
              <a:buNone/>
            </a:pPr>
            <a:endParaRPr lang="en-US" sz="1200"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P&amp;A Trainer’s Notes:</a:t>
            </a:r>
          </a:p>
          <a:p>
            <a:pPr lvl="0"/>
            <a:endParaRPr lang="en-US" baseline="0" dirty="0" smtClean="0"/>
          </a:p>
          <a:p>
            <a:pPr lvl="0"/>
            <a:r>
              <a:rPr lang="en-US" baseline="0" dirty="0" smtClean="0"/>
              <a:t>The </a:t>
            </a:r>
            <a:r>
              <a:rPr lang="en-US" i="1" baseline="0" dirty="0" smtClean="0"/>
              <a:t>Planner</a:t>
            </a:r>
            <a:r>
              <a:rPr lang="en-US" baseline="0" dirty="0" smtClean="0"/>
              <a:t> is designed to support interaction between a trained </a:t>
            </a:r>
            <a:r>
              <a:rPr lang="en-US" b="1" baseline="0" dirty="0" smtClean="0"/>
              <a:t>voting assistant </a:t>
            </a:r>
            <a:r>
              <a:rPr lang="en-US" baseline="0" dirty="0" smtClean="0"/>
              <a:t>and a person needing help to register and vote. Information about voting is communicated through discussion with the voter.</a:t>
            </a:r>
          </a:p>
          <a:p>
            <a:pPr lvl="0"/>
            <a:endParaRPr lang="en-US" baseline="0" dirty="0" smtClean="0"/>
          </a:p>
          <a:p>
            <a:pPr lvl="0"/>
            <a:r>
              <a:rPr lang="en-US" baseline="0" dirty="0" smtClean="0"/>
              <a:t>A </a:t>
            </a:r>
            <a:r>
              <a:rPr lang="en-US" b="1" baseline="0" dirty="0" smtClean="0"/>
              <a:t>voting assistant</a:t>
            </a:r>
            <a:r>
              <a:rPr lang="en-US" b="0" baseline="0" dirty="0" smtClean="0"/>
              <a:t> is someone that the voter trusts such as a friend, family member, personal care aide, or other staff who can help the person take the steps to get ready to vote on or before Election Day.</a:t>
            </a:r>
            <a:endParaRPr lang="en-US" baseline="0" dirty="0" smtClean="0"/>
          </a:p>
          <a:p>
            <a:endParaRPr lang="en-US" baseline="0" dirty="0" smtClean="0"/>
          </a:p>
          <a:p>
            <a:r>
              <a:rPr lang="en-US" baseline="0" dirty="0" smtClean="0"/>
              <a:t>P&amp;A trainers should familiarize themselves with the </a:t>
            </a:r>
            <a:r>
              <a:rPr lang="en-US" i="1" baseline="0" dirty="0" smtClean="0"/>
              <a:t>Planner</a:t>
            </a:r>
            <a:r>
              <a:rPr lang="en-US" baseline="0" dirty="0" smtClean="0"/>
              <a:t>, and then see how the </a:t>
            </a:r>
            <a:r>
              <a:rPr lang="en-US" i="1" baseline="0" dirty="0" smtClean="0"/>
              <a:t>Guide</a:t>
            </a:r>
            <a:r>
              <a:rPr lang="en-US" baseline="0" dirty="0" smtClean="0"/>
              <a:t> connects with it, step by step. Also review the voting information contained in the </a:t>
            </a:r>
            <a:r>
              <a:rPr lang="en-US" i="1" baseline="0" dirty="0" smtClean="0"/>
              <a:t>State Insert </a:t>
            </a:r>
            <a:r>
              <a:rPr lang="en-US" baseline="0" dirty="0" smtClean="0"/>
              <a:t>for your State.</a:t>
            </a:r>
          </a:p>
          <a:p>
            <a:endParaRPr lang="en-US" baseline="0" dirty="0" smtClean="0"/>
          </a:p>
          <a:p>
            <a:r>
              <a:rPr lang="en-US" baseline="0" dirty="0" smtClean="0"/>
              <a:t>P&amp;A trainers can use the </a:t>
            </a:r>
            <a:r>
              <a:rPr lang="en-US" i="1" baseline="0" dirty="0" smtClean="0"/>
              <a:t>Guide</a:t>
            </a:r>
            <a:r>
              <a:rPr lang="en-US" baseline="0" dirty="0" smtClean="0"/>
              <a:t> to: </a:t>
            </a:r>
          </a:p>
          <a:p>
            <a:pPr marL="685800" lvl="1" indent="-228600">
              <a:buAutoNum type="arabicParenR"/>
            </a:pPr>
            <a:r>
              <a:rPr lang="en-US" baseline="0" dirty="0" smtClean="0"/>
              <a:t>train others to use the </a:t>
            </a:r>
            <a:r>
              <a:rPr lang="en-US" i="1" baseline="0" dirty="0" smtClean="0"/>
              <a:t>Planner</a:t>
            </a:r>
            <a:r>
              <a:rPr lang="en-US" baseline="0" dirty="0" smtClean="0"/>
              <a:t> to help people register and vote. </a:t>
            </a:r>
          </a:p>
          <a:p>
            <a:pPr marL="685800" lvl="1" indent="-228600">
              <a:buAutoNum type="arabicParenR"/>
            </a:pPr>
            <a:r>
              <a:rPr lang="en-US" baseline="0" dirty="0" smtClean="0"/>
              <a:t>teach trainees in other organizations how to use the </a:t>
            </a:r>
            <a:r>
              <a:rPr lang="en-US" i="1" baseline="0" dirty="0" smtClean="0"/>
              <a:t>Planner </a:t>
            </a:r>
            <a:r>
              <a:rPr lang="en-US" baseline="0" dirty="0" smtClean="0"/>
              <a:t>with the people the organization serves.</a:t>
            </a:r>
          </a:p>
          <a:p>
            <a:pPr marL="685800" lvl="1" indent="-228600">
              <a:buAutoNum type="arabicParenR"/>
            </a:pPr>
            <a:r>
              <a:rPr lang="en-US" baseline="0" dirty="0" smtClean="0"/>
              <a:t>teach trainers in organizations to train their staff or volunteers to use the </a:t>
            </a:r>
            <a:r>
              <a:rPr lang="en-US" i="1" baseline="0" dirty="0" smtClean="0"/>
              <a:t>Planner </a:t>
            </a:r>
            <a:r>
              <a:rPr lang="en-US" baseline="0" dirty="0" smtClean="0"/>
              <a:t>with people the organization serves.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DBD375-B63A-48A2-A26A-961637608C71}"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solidFill>
            </a:endParaRPr>
          </a:p>
          <a:p>
            <a:r>
              <a:rPr lang="en-US" sz="1200" dirty="0" smtClean="0">
                <a:solidFill>
                  <a:schemeClr val="bg1"/>
                </a:solidFill>
              </a:rPr>
              <a:t>Each state has its own laws on the types of identification or documentation that is needed to register to </a:t>
            </a:r>
            <a:r>
              <a:rPr lang="en-US" sz="1200" dirty="0" smtClean="0">
                <a:solidFill>
                  <a:schemeClr val="bg1"/>
                </a:solidFill>
              </a:rPr>
              <a:t>vote.</a:t>
            </a:r>
            <a:r>
              <a:rPr lang="en-US" sz="1200" baseline="0" dirty="0" smtClean="0">
                <a:solidFill>
                  <a:schemeClr val="bg1"/>
                </a:solidFill>
              </a:rPr>
              <a:t>  </a:t>
            </a:r>
            <a:r>
              <a:rPr lang="en-US" sz="1200" dirty="0" smtClean="0">
                <a:solidFill>
                  <a:schemeClr val="bg1"/>
                </a:solidFill>
              </a:rPr>
              <a:t>Be </a:t>
            </a:r>
            <a:r>
              <a:rPr lang="en-US" sz="1200" dirty="0" smtClean="0">
                <a:solidFill>
                  <a:schemeClr val="bg1"/>
                </a:solidFill>
              </a:rPr>
              <a:t>sure the voter knows what ID or proof of residency is accepted before they try to </a:t>
            </a:r>
            <a:r>
              <a:rPr lang="en-US" sz="1200" dirty="0" smtClean="0">
                <a:solidFill>
                  <a:schemeClr val="bg1"/>
                </a:solidFill>
              </a:rPr>
              <a:t>register.</a:t>
            </a:r>
            <a:endParaRPr lang="en-US" sz="1200" dirty="0" smtClean="0">
              <a:solidFill>
                <a:schemeClr val="bg1"/>
              </a:solidFill>
            </a:endParaRPr>
          </a:p>
          <a:p>
            <a:endParaRPr lang="en-US" sz="1200" dirty="0" smtClean="0">
              <a:solidFill>
                <a:schemeClr val="bg1"/>
              </a:solidFill>
            </a:endParaRPr>
          </a:p>
          <a:p>
            <a:pPr>
              <a:buNone/>
            </a:pPr>
            <a:r>
              <a:rPr lang="en-US" sz="1200" u="sng" dirty="0" smtClean="0">
                <a:solidFill>
                  <a:schemeClr val="bg1">
                    <a:lumMod val="95000"/>
                  </a:schemeClr>
                </a:solidFill>
              </a:rPr>
              <a:t>Action Steps:</a:t>
            </a:r>
          </a:p>
          <a:p>
            <a:pPr marL="0" indent="0" algn="l" defTabSz="914400" rtl="0" eaLnBrk="1" latinLnBrk="0" hangingPunct="1">
              <a:buFont typeface="Wingdings"/>
              <a:buChar char="þ"/>
            </a:pPr>
            <a:r>
              <a:rPr lang="en-US" sz="1200" kern="1200" cap="all" baseline="0" dirty="0" smtClean="0">
                <a:solidFill>
                  <a:schemeClr val="tx1"/>
                </a:solidFill>
                <a:latin typeface="+mn-lt"/>
                <a:ea typeface="+mn-ea"/>
                <a:cs typeface="+mn-cs"/>
              </a:rPr>
              <a:t>  SEE THE STATE INSERT FOR THE ID or Proof of residency documentation NEEDED TO REGISTER IN THE VOTER’S STATE</a:t>
            </a:r>
          </a:p>
          <a:p>
            <a:pPr marL="0" indent="0" algn="l" defTabSz="914400" rtl="0" eaLnBrk="1" latinLnBrk="0" hangingPunct="1">
              <a:buFont typeface="Wingdings"/>
              <a:buChar char="þ"/>
            </a:pPr>
            <a:r>
              <a:rPr lang="en-US" sz="1200" kern="1200" cap="all" baseline="0" dirty="0" smtClean="0">
                <a:solidFill>
                  <a:schemeClr val="tx1"/>
                </a:solidFill>
                <a:latin typeface="+mn-lt"/>
                <a:ea typeface="+mn-ea"/>
                <a:cs typeface="+mn-cs"/>
              </a:rPr>
              <a:t>  MAKE COPIES OF THE ID or document THAT NEEDS TO BE SUBMITTED WITH THE REGISTRATION FORM</a:t>
            </a:r>
          </a:p>
          <a:p>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lumMod val="95000"/>
                </a:schemeClr>
              </a:solidFill>
            </a:endParaRPr>
          </a:p>
          <a:p>
            <a:r>
              <a:rPr lang="en-US" sz="1200" dirty="0" smtClean="0">
                <a:solidFill>
                  <a:schemeClr val="bg1">
                    <a:lumMod val="95000"/>
                  </a:schemeClr>
                </a:solidFill>
              </a:rPr>
              <a:t>Primaries</a:t>
            </a:r>
            <a:r>
              <a:rPr lang="en-US" sz="1200" baseline="0" dirty="0" smtClean="0">
                <a:solidFill>
                  <a:schemeClr val="bg1">
                    <a:lumMod val="95000"/>
                  </a:schemeClr>
                </a:solidFill>
              </a:rPr>
              <a:t> are either CLOSED or OPEN.</a:t>
            </a:r>
          </a:p>
          <a:p>
            <a:endParaRPr lang="en-US" sz="1200" dirty="0" smtClean="0">
              <a:solidFill>
                <a:schemeClr val="bg1">
                  <a:lumMod val="95000"/>
                </a:schemeClr>
              </a:solidFill>
            </a:endParaRPr>
          </a:p>
          <a:p>
            <a:r>
              <a:rPr lang="en-US" sz="1200" dirty="0" smtClean="0">
                <a:solidFill>
                  <a:schemeClr val="bg1">
                    <a:lumMod val="95000"/>
                  </a:schemeClr>
                </a:solidFill>
              </a:rPr>
              <a:t>If a voter’s state has CLOSED primary elections, the voter must choose a political party when registering to vote in that party’s primary election.</a:t>
            </a:r>
          </a:p>
          <a:p>
            <a:r>
              <a:rPr lang="en-US" sz="1200" dirty="0" smtClean="0">
                <a:solidFill>
                  <a:schemeClr val="bg1">
                    <a:lumMod val="95000"/>
                  </a:schemeClr>
                </a:solidFill>
              </a:rPr>
              <a:t>In</a:t>
            </a:r>
            <a:r>
              <a:rPr lang="en-US" sz="1200" baseline="0" dirty="0" smtClean="0">
                <a:solidFill>
                  <a:schemeClr val="bg1">
                    <a:lumMod val="95000"/>
                  </a:schemeClr>
                </a:solidFill>
              </a:rPr>
              <a:t> CLOSED primaries, the voter will choose between the candidates from a particular party to vote for.</a:t>
            </a:r>
            <a:endParaRPr lang="en-US" sz="1200" dirty="0" smtClean="0"/>
          </a:p>
          <a:p>
            <a:endParaRPr lang="en-US" sz="120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If the voter’s state has OPEN primary elections, they do not have to pick a political party when registering to vote. In</a:t>
            </a:r>
            <a:r>
              <a:rPr lang="en-US" sz="1200" baseline="0" dirty="0" smtClean="0">
                <a:solidFill>
                  <a:schemeClr val="bg1">
                    <a:lumMod val="95000"/>
                  </a:schemeClr>
                </a:solidFill>
              </a:rPr>
              <a:t> OPEN primaries, the voter can choose to vote for a candidate from any party.</a:t>
            </a:r>
            <a:endParaRPr lang="en-US" sz="1200" dirty="0" smtClean="0"/>
          </a:p>
          <a:p>
            <a:endParaRPr lang="en-US" sz="1200" dirty="0" smtClean="0">
              <a:solidFill>
                <a:schemeClr val="bg1">
                  <a:lumMod val="95000"/>
                </a:schemeClr>
              </a:solidFill>
            </a:endParaRPr>
          </a:p>
          <a:p>
            <a:r>
              <a:rPr lang="en-US" sz="1200" u="sng" dirty="0" smtClean="0">
                <a:solidFill>
                  <a:schemeClr val="bg1">
                    <a:lumMod val="95000"/>
                  </a:schemeClr>
                </a:solidFill>
              </a:rPr>
              <a:t>Action </a:t>
            </a:r>
            <a:r>
              <a:rPr lang="en-US" sz="1200" u="sng" dirty="0" smtClean="0">
                <a:solidFill>
                  <a:schemeClr val="bg1">
                    <a:lumMod val="95000"/>
                  </a:schemeClr>
                </a:solidFill>
              </a:rPr>
              <a:t>Step</a:t>
            </a:r>
            <a:r>
              <a:rPr lang="en-US" sz="1200" u="sng" dirty="0" smtClean="0">
                <a:solidFill>
                  <a:schemeClr val="bg1">
                    <a:lumMod val="95000"/>
                  </a:schemeClr>
                </a:solidFill>
              </a:rPr>
              <a:t>:</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cap="all" baseline="0" dirty="0" smtClean="0">
                <a:solidFill>
                  <a:schemeClr val="tx1"/>
                </a:solidFill>
                <a:latin typeface="+mn-lt"/>
                <a:ea typeface="+mn-ea"/>
                <a:cs typeface="+mn-cs"/>
              </a:rPr>
              <a:t>  CONSULT THE STATE INSERT TO SEE IF THE VOTER’S STATE HAS AN OPEN OR CLOSED PRIMARY ELECTION </a:t>
            </a:r>
          </a:p>
          <a:p>
            <a:endParaRPr lang="en-US" sz="1200" dirty="0" smtClean="0">
              <a:solidFill>
                <a:schemeClr val="bg1">
                  <a:lumMod val="95000"/>
                </a:schemeClr>
              </a:solidFill>
            </a:endParaRPr>
          </a:p>
          <a:p>
            <a:pPr>
              <a:buNone/>
            </a:pPr>
            <a:endParaRPr lang="en-US" sz="1200" dirty="0" smtClean="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i="1" dirty="0" smtClean="0">
              <a:solidFill>
                <a:schemeClr val="bg1"/>
              </a:solidFill>
            </a:endParaRPr>
          </a:p>
          <a:p>
            <a:r>
              <a:rPr lang="en-US" sz="1200" i="1" dirty="0" smtClean="0">
                <a:solidFill>
                  <a:schemeClr val="bg1"/>
                </a:solidFill>
              </a:rPr>
              <a:t>P&amp;A trainers:  Use this step to emphasize to trainees that voters must register before the deadline, if they aren’t already registered</a:t>
            </a:r>
          </a:p>
          <a:p>
            <a:endParaRPr lang="en-US" sz="1200" dirty="0" smtClean="0">
              <a:solidFill>
                <a:schemeClr val="bg1">
                  <a:lumMod val="95000"/>
                </a:schemeClr>
              </a:solidFill>
            </a:endParaRPr>
          </a:p>
          <a:p>
            <a:r>
              <a:rPr lang="en-US" sz="1200" dirty="0" smtClean="0">
                <a:solidFill>
                  <a:schemeClr val="bg1">
                    <a:lumMod val="95000"/>
                  </a:schemeClr>
                </a:solidFill>
              </a:rPr>
              <a:t>State voter registration deadlines can be anywhere from 7 to 30 days before the election and several states allow voters to register on Election Day. </a:t>
            </a:r>
            <a:r>
              <a:rPr lang="en-US" sz="1200" baseline="0" dirty="0" smtClean="0">
                <a:solidFill>
                  <a:schemeClr val="bg1"/>
                </a:solidFill>
              </a:rPr>
              <a:t>The deadline is listed on the </a:t>
            </a:r>
            <a:r>
              <a:rPr lang="en-US" sz="1200" i="1" baseline="0" dirty="0" smtClean="0">
                <a:solidFill>
                  <a:schemeClr val="bg1"/>
                </a:solidFill>
              </a:rPr>
              <a:t>State Insert</a:t>
            </a:r>
            <a:r>
              <a:rPr lang="en-US" sz="1200" baseline="0" dirty="0" smtClean="0">
                <a:solidFill>
                  <a:schemeClr val="bg1"/>
                </a:solidFill>
              </a:rPr>
              <a:t>.</a:t>
            </a:r>
            <a:endParaRPr lang="en-US" sz="1200" dirty="0" smtClean="0">
              <a:solidFill>
                <a:schemeClr val="bg1">
                  <a:lumMod val="95000"/>
                </a:schemeClr>
              </a:solidFill>
            </a:endParaRPr>
          </a:p>
          <a:p>
            <a:pPr>
              <a:buNone/>
            </a:pPr>
            <a:endParaRPr lang="en-US" dirty="0" smtClean="0">
              <a:solidFill>
                <a:schemeClr val="bg1">
                  <a:lumMod val="95000"/>
                </a:schemeClr>
              </a:solidFill>
            </a:endParaRPr>
          </a:p>
          <a:p>
            <a:pPr>
              <a:buNone/>
            </a:pPr>
            <a:r>
              <a:rPr lang="en-US" dirty="0" smtClean="0">
                <a:solidFill>
                  <a:schemeClr val="bg1">
                    <a:lumMod val="95000"/>
                  </a:schemeClr>
                </a:solidFill>
              </a:rPr>
              <a:t>It’s better to register as early as possible,</a:t>
            </a:r>
            <a:r>
              <a:rPr lang="en-US" baseline="0" dirty="0" smtClean="0">
                <a:solidFill>
                  <a:schemeClr val="bg1">
                    <a:lumMod val="95000"/>
                  </a:schemeClr>
                </a:solidFill>
              </a:rPr>
              <a:t> so if there is any delay, voters don’t lose their chance to vote in the upcoming election. </a:t>
            </a:r>
          </a:p>
          <a:p>
            <a:pPr>
              <a:buNone/>
            </a:pPr>
            <a:endParaRPr lang="en-US" baseline="0" dirty="0" smtClean="0">
              <a:solidFill>
                <a:schemeClr val="bg1">
                  <a:lumMod val="95000"/>
                </a:schemeClr>
              </a:solidFill>
            </a:endParaRPr>
          </a:p>
          <a:p>
            <a:pPr>
              <a:buNone/>
            </a:pPr>
            <a:r>
              <a:rPr lang="en-US" baseline="0" dirty="0" smtClean="0">
                <a:solidFill>
                  <a:schemeClr val="bg1">
                    <a:lumMod val="95000"/>
                  </a:schemeClr>
                </a:solidFill>
              </a:rPr>
              <a:t>For some voters with disabilities, it may be a good idea to vote early, online or by mail, to avoid potential problems at the polls on election day, or problems with transportation to the polling place.</a:t>
            </a:r>
            <a:endParaRPr lang="en-US" dirty="0" smtClean="0">
              <a:solidFill>
                <a:schemeClr val="bg1">
                  <a:lumMod val="95000"/>
                </a:schemeClr>
              </a:solidFill>
            </a:endParaRPr>
          </a:p>
          <a:p>
            <a:pPr>
              <a:buNone/>
            </a:pPr>
            <a:endParaRPr lang="en-US" dirty="0" smtClean="0">
              <a:solidFill>
                <a:schemeClr val="bg1">
                  <a:lumMod val="95000"/>
                </a:schemeClr>
              </a:solidFill>
            </a:endParaRPr>
          </a:p>
          <a:p>
            <a:pPr>
              <a:buNone/>
            </a:pPr>
            <a:r>
              <a:rPr lang="en-US" dirty="0" smtClean="0">
                <a:solidFill>
                  <a:schemeClr val="bg1">
                    <a:lumMod val="95000"/>
                  </a:schemeClr>
                </a:solidFill>
              </a:rPr>
              <a:t>Help the</a:t>
            </a:r>
            <a:r>
              <a:rPr lang="en-US" baseline="0" dirty="0" smtClean="0">
                <a:solidFill>
                  <a:schemeClr val="bg1">
                    <a:lumMod val="95000"/>
                  </a:schemeClr>
                </a:solidFill>
              </a:rPr>
              <a:t> voter answer the following questions:</a:t>
            </a:r>
          </a:p>
          <a:p>
            <a:pPr lvl="1">
              <a:buNone/>
            </a:pPr>
            <a:r>
              <a:rPr lang="en-US" dirty="0" smtClean="0">
                <a:solidFill>
                  <a:schemeClr val="bg1">
                    <a:lumMod val="95000"/>
                  </a:schemeClr>
                </a:solidFill>
              </a:rPr>
              <a:t>When is the voter registration deadline?</a:t>
            </a:r>
          </a:p>
          <a:p>
            <a:pPr lvl="1">
              <a:buNone/>
            </a:pPr>
            <a:r>
              <a:rPr lang="en-US" dirty="0" smtClean="0">
                <a:solidFill>
                  <a:schemeClr val="bg1">
                    <a:lumMod val="95000"/>
                  </a:schemeClr>
                </a:solidFill>
              </a:rPr>
              <a:t>Is there time to register by mail or online?</a:t>
            </a:r>
          </a:p>
          <a:p>
            <a:pPr lvl="1">
              <a:buNone/>
            </a:pPr>
            <a:r>
              <a:rPr lang="en-US" dirty="0" smtClean="0">
                <a:solidFill>
                  <a:schemeClr val="bg1">
                    <a:lumMod val="95000"/>
                  </a:schemeClr>
                </a:solidFill>
              </a:rPr>
              <a:t>How can the voter register early in-person?</a:t>
            </a:r>
          </a:p>
          <a:p>
            <a:pPr marL="0" indent="0">
              <a:buNone/>
            </a:pPr>
            <a:endParaRPr lang="en-US" dirty="0" smtClean="0">
              <a:solidFill>
                <a:schemeClr val="bg1">
                  <a:lumMod val="95000"/>
                </a:schemeClr>
              </a:solidFill>
            </a:endParaRPr>
          </a:p>
          <a:p>
            <a:pPr marL="0" indent="0">
              <a:buNone/>
            </a:pPr>
            <a:r>
              <a:rPr lang="en-US" u="sng" dirty="0" smtClean="0">
                <a:solidFill>
                  <a:schemeClr val="bg1">
                    <a:lumMod val="95000"/>
                  </a:schemeClr>
                </a:solidFill>
              </a:rPr>
              <a:t>Action Steps:</a:t>
            </a:r>
          </a:p>
          <a:p>
            <a:pPr marL="0" indent="0">
              <a:buFont typeface="Wingdings" pitchFamily="2" charset="2"/>
              <a:buChar char="þ"/>
            </a:pPr>
            <a:r>
              <a:rPr lang="en-US" dirty="0" smtClean="0">
                <a:solidFill>
                  <a:schemeClr val="bg1">
                    <a:lumMod val="95000"/>
                  </a:schemeClr>
                </a:solidFill>
              </a:rPr>
              <a:t>  SEE THE STATE INSERT FOR THE REGISTRATION DEADLINE FOR THE VOTER’S STATE</a:t>
            </a:r>
          </a:p>
          <a:p>
            <a:pPr marL="0" indent="0">
              <a:buFont typeface="Wingdings" pitchFamily="2" charset="2"/>
              <a:buChar char="þ"/>
            </a:pPr>
            <a:r>
              <a:rPr lang="en-US" dirty="0" smtClean="0">
                <a:solidFill>
                  <a:schemeClr val="bg1">
                    <a:lumMod val="95000"/>
                  </a:schemeClr>
                </a:solidFill>
              </a:rPr>
              <a:t>  HELP THE VOTER REGISTER BY MAIL OR IN PERSON BEFORE THE DEADLINE</a:t>
            </a:r>
          </a:p>
          <a:p>
            <a:endParaRPr lang="en-US" dirty="0" smtClean="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i="1" dirty="0" smtClean="0"/>
          </a:p>
          <a:p>
            <a:r>
              <a:rPr lang="en-US" i="1" dirty="0" smtClean="0"/>
              <a:t>P&amp;A Trainers: Once trainees understand the basics of registration,</a:t>
            </a:r>
            <a:r>
              <a:rPr lang="en-US" i="1" baseline="0" dirty="0" smtClean="0"/>
              <a:t> it is time to turn to voting itself, the second main purpose of active engagement planning with the voter. In this section, the Planner introduces five ways to vote that trainees should understand.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Trainers may find that trainees identify voting with filling out a</a:t>
            </a:r>
            <a:r>
              <a:rPr lang="en-US" baseline="0" dirty="0" smtClean="0"/>
              <a:t> ballot </a:t>
            </a:r>
            <a:r>
              <a:rPr lang="en-US" dirty="0" smtClean="0"/>
              <a:t>at a polling place, and neglect other ways of voting,</a:t>
            </a:r>
            <a:r>
              <a:rPr lang="en-US" baseline="0" dirty="0" smtClean="0"/>
              <a:t> particularly absentee voting by mail, and early, in-person voting.  It is useful to introduce trainees to the full range of voting options, and then cover them one by one.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i="1" baseline="0" dirty="0" smtClean="0"/>
              <a:t>Planner</a:t>
            </a:r>
            <a:r>
              <a:rPr lang="en-US" baseline="0" dirty="0" smtClean="0"/>
              <a:t> step on Ways to Vote allows the trained voting assistant to go over the options with the voter.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indent="0">
              <a:buNone/>
            </a:pPr>
            <a:r>
              <a:rPr lang="en-US" dirty="0" smtClean="0">
                <a:solidFill>
                  <a:schemeClr val="bg1">
                    <a:lumMod val="95000"/>
                  </a:schemeClr>
                </a:solidFill>
              </a:rPr>
              <a:t>Help</a:t>
            </a:r>
            <a:r>
              <a:rPr lang="en-US" baseline="0" dirty="0" smtClean="0">
                <a:solidFill>
                  <a:schemeClr val="bg1">
                    <a:lumMod val="95000"/>
                  </a:schemeClr>
                </a:solidFill>
              </a:rPr>
              <a:t> the voter answer the following questions: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Which ways</a:t>
            </a:r>
            <a:r>
              <a:rPr lang="en-US" sz="1200" baseline="0" dirty="0" smtClean="0">
                <a:solidFill>
                  <a:schemeClr val="bg1">
                    <a:lumMod val="95000"/>
                  </a:schemeClr>
                </a:solidFill>
              </a:rPr>
              <a:t> to vote </a:t>
            </a:r>
            <a:r>
              <a:rPr lang="en-US" sz="1200" dirty="0" smtClean="0">
                <a:solidFill>
                  <a:schemeClr val="bg1">
                    <a:lumMod val="95000"/>
                  </a:schemeClr>
                </a:solidFill>
              </a:rPr>
              <a:t>are used in the voter’s county or city?</a:t>
            </a:r>
          </a:p>
          <a:p>
            <a:pPr marL="457200" lvl="1" indent="0">
              <a:buNone/>
            </a:pPr>
            <a:r>
              <a:rPr lang="en-US" baseline="0" dirty="0" smtClean="0">
                <a:solidFill>
                  <a:schemeClr val="bg1">
                    <a:lumMod val="95000"/>
                  </a:schemeClr>
                </a:solidFill>
              </a:rPr>
              <a:t>Which way to vote would the voter like to use? </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solidFill>
            </a:endParaRPr>
          </a:p>
          <a:p>
            <a:r>
              <a:rPr lang="en-US" sz="1200" dirty="0" smtClean="0">
                <a:solidFill>
                  <a:schemeClr val="bg1"/>
                </a:solidFill>
              </a:rPr>
              <a:t>A</a:t>
            </a:r>
            <a:r>
              <a:rPr lang="en-US" sz="1200" baseline="0" dirty="0" smtClean="0">
                <a:solidFill>
                  <a:schemeClr val="bg1"/>
                </a:solidFill>
              </a:rPr>
              <a:t> person votes by absentee ballot when they are going to be out of town (absent) on </a:t>
            </a:r>
            <a:r>
              <a:rPr lang="en-US" sz="1200" baseline="0" dirty="0" smtClean="0">
                <a:solidFill>
                  <a:schemeClr val="bg1"/>
                </a:solidFill>
              </a:rPr>
              <a:t>Election Day</a:t>
            </a:r>
            <a:r>
              <a:rPr lang="en-US" sz="1200" baseline="0" dirty="0" smtClean="0">
                <a:solidFill>
                  <a:schemeClr val="bg1"/>
                </a:solidFill>
              </a:rPr>
              <a:t>, or if they do not want to vote at a polling place. </a:t>
            </a:r>
            <a:r>
              <a:rPr lang="en-US" sz="1200" dirty="0" smtClean="0">
                <a:solidFill>
                  <a:schemeClr val="bg1"/>
                </a:solidFill>
              </a:rPr>
              <a:t>Absentee voting is done by mail-in paper ballot prior to Election Day.</a:t>
            </a:r>
          </a:p>
          <a:p>
            <a:endParaRPr lang="en-US" sz="1200" dirty="0" smtClean="0">
              <a:solidFill>
                <a:schemeClr val="bg1"/>
              </a:solidFill>
            </a:endParaRPr>
          </a:p>
          <a:p>
            <a:r>
              <a:rPr lang="en-US" sz="1200" dirty="0" smtClean="0">
                <a:solidFill>
                  <a:schemeClr val="bg1"/>
                </a:solidFill>
              </a:rPr>
              <a:t>Many states allow any registered voter to request an absentee ballot without explaining why they need to vote absentee.  Other states permit voters to vote absentee only under certain circumstances.</a:t>
            </a:r>
          </a:p>
          <a:p>
            <a:endParaRPr lang="en-US" sz="1200" dirty="0" smtClean="0">
              <a:solidFill>
                <a:schemeClr val="bg1"/>
              </a:solidFill>
            </a:endParaRPr>
          </a:p>
          <a:p>
            <a:r>
              <a:rPr lang="en-US" sz="1200" dirty="0" smtClean="0">
                <a:solidFill>
                  <a:schemeClr val="bg1"/>
                </a:solidFill>
              </a:rPr>
              <a:t>The voting assistant should discuss absentee</a:t>
            </a:r>
            <a:r>
              <a:rPr lang="en-US" sz="1200" baseline="0" dirty="0" smtClean="0">
                <a:solidFill>
                  <a:schemeClr val="bg1"/>
                </a:solidFill>
              </a:rPr>
              <a:t> voting with the voter. The voter may prefer voting early by mail instead of travelling to a polling place to vote.</a:t>
            </a:r>
            <a:endParaRPr lang="en-US" sz="1200" dirty="0" smtClean="0">
              <a:solidFill>
                <a:schemeClr val="bg1"/>
              </a:solidFill>
            </a:endParaRPr>
          </a:p>
          <a:p>
            <a:endParaRPr lang="en-US" dirty="0" smtClean="0">
              <a:solidFill>
                <a:schemeClr val="bg1"/>
              </a:solidFill>
            </a:endParaRPr>
          </a:p>
          <a:p>
            <a:r>
              <a:rPr lang="en-US" u="sng" dirty="0" smtClean="0">
                <a:solidFill>
                  <a:schemeClr val="bg1"/>
                </a:solidFill>
              </a:rPr>
              <a:t>Action Steps:</a:t>
            </a:r>
          </a:p>
          <a:p>
            <a:pPr>
              <a:buFont typeface="Wingdings" pitchFamily="2" charset="2"/>
              <a:buChar char="þ"/>
            </a:pPr>
            <a:r>
              <a:rPr lang="en-US" dirty="0" smtClean="0">
                <a:solidFill>
                  <a:schemeClr val="bg1"/>
                </a:solidFill>
              </a:rPr>
              <a:t>  CONTACT THE LOCAL P&amp;A</a:t>
            </a:r>
            <a:r>
              <a:rPr lang="en-US" baseline="0" dirty="0" smtClean="0">
                <a:solidFill>
                  <a:schemeClr val="bg1"/>
                </a:solidFill>
              </a:rPr>
              <a:t> FOR INFORMATION FOR VOTERS WITH DISABILITIES</a:t>
            </a:r>
          </a:p>
          <a:p>
            <a:pPr>
              <a:buFont typeface="Wingdings" pitchFamily="2" charset="2"/>
              <a:buChar char="þ"/>
            </a:pPr>
            <a:r>
              <a:rPr lang="en-US" baseline="0" dirty="0" smtClean="0">
                <a:solidFill>
                  <a:schemeClr val="bg1"/>
                </a:solidFill>
              </a:rPr>
              <a:t>  CONSULT THE STATE INSERT FOR INFORMATION ABOUT ABSENTEE VOTING</a:t>
            </a:r>
          </a:p>
          <a:p>
            <a:pPr>
              <a:buFont typeface="Wingdings" pitchFamily="2" charset="2"/>
              <a:buChar char="þ"/>
            </a:pPr>
            <a:r>
              <a:rPr lang="en-US" baseline="0" dirty="0" smtClean="0">
                <a:solidFill>
                  <a:schemeClr val="bg1"/>
                </a:solidFill>
              </a:rPr>
              <a:t>  HELP THE VOTER REQUEST, FILL OUT, AND MAIL BACK AN ABSENTEE BALLOT</a:t>
            </a:r>
          </a:p>
          <a:p>
            <a:endParaRPr lang="en-US" dirty="0" smtClean="0">
              <a:solidFill>
                <a:schemeClr val="bg1"/>
              </a:solidFill>
            </a:endParaRP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solidFill>
            </a:endParaRPr>
          </a:p>
          <a:p>
            <a:r>
              <a:rPr lang="en-US" sz="1200" dirty="0" smtClean="0">
                <a:solidFill>
                  <a:schemeClr val="bg1"/>
                </a:solidFill>
              </a:rPr>
              <a:t>Early voting allows voters to visit an elections office or another voting location, and cast their vote without giving a reason why the voter is unable to vote on Election Day</a:t>
            </a:r>
            <a:r>
              <a:rPr lang="en-US" sz="1200" dirty="0" smtClean="0">
                <a:solidFill>
                  <a:schemeClr val="bg1"/>
                </a:solidFill>
              </a:rPr>
              <a:t>.  A</a:t>
            </a:r>
            <a:r>
              <a:rPr lang="en-US" sz="1200" baseline="0" dirty="0" smtClean="0">
                <a:solidFill>
                  <a:schemeClr val="bg1"/>
                </a:solidFill>
              </a:rPr>
              <a:t> </a:t>
            </a:r>
            <a:r>
              <a:rPr lang="en-US" sz="1200" baseline="0" dirty="0" smtClean="0">
                <a:solidFill>
                  <a:schemeClr val="bg1"/>
                </a:solidFill>
              </a:rPr>
              <a:t>voting assistant should make sure the voter is aware of this option. </a:t>
            </a:r>
            <a:endParaRPr lang="en-US" sz="1200" baseline="0" dirty="0" smtClean="0">
              <a:solidFill>
                <a:schemeClr val="bg1"/>
              </a:solidFill>
            </a:endParaRPr>
          </a:p>
          <a:p>
            <a:endParaRPr lang="en-US" sz="1200" baseline="0" dirty="0" smtClean="0">
              <a:solidFill>
                <a:schemeClr val="bg1"/>
              </a:solidFill>
            </a:endParaRPr>
          </a:p>
          <a:p>
            <a:r>
              <a:rPr lang="en-US" sz="1200" baseline="0" dirty="0" smtClean="0">
                <a:solidFill>
                  <a:schemeClr val="bg1"/>
                </a:solidFill>
              </a:rPr>
              <a:t>Ask the voter the following question:</a:t>
            </a:r>
          </a:p>
          <a:p>
            <a:pPr lvl="1"/>
            <a:r>
              <a:rPr lang="en-US" sz="1200" baseline="0" dirty="0" smtClean="0">
                <a:solidFill>
                  <a:schemeClr val="bg1"/>
                </a:solidFill>
              </a:rPr>
              <a:t>Would </a:t>
            </a:r>
            <a:r>
              <a:rPr lang="en-US" sz="1200" baseline="0" dirty="0" smtClean="0">
                <a:solidFill>
                  <a:schemeClr val="bg1"/>
                </a:solidFill>
              </a:rPr>
              <a:t>this option fit better with the voter’s schedule and available transportation?</a:t>
            </a:r>
          </a:p>
          <a:p>
            <a:endParaRPr lang="en-US" sz="1200" baseline="0" dirty="0" smtClean="0">
              <a:solidFill>
                <a:schemeClr val="bg1"/>
              </a:solidFill>
            </a:endParaRPr>
          </a:p>
          <a:p>
            <a:r>
              <a:rPr lang="en-US" sz="1200" u="sng" baseline="0" dirty="0" smtClean="0">
                <a:solidFill>
                  <a:schemeClr val="bg1"/>
                </a:solidFill>
              </a:rPr>
              <a:t>Action Steps:</a:t>
            </a:r>
          </a:p>
          <a:p>
            <a:pPr marL="0" algn="l" defTabSz="914400" rtl="0" eaLnBrk="1" latinLnBrk="0" hangingPunct="1">
              <a:buFont typeface="Wingdings" pitchFamily="2" charset="2"/>
              <a:buChar char="þ"/>
            </a:pPr>
            <a:r>
              <a:rPr lang="en-US" sz="1200" kern="1200" baseline="0" dirty="0" smtClean="0">
                <a:solidFill>
                  <a:schemeClr val="bg1"/>
                </a:solidFill>
                <a:latin typeface="+mn-lt"/>
                <a:ea typeface="+mn-ea"/>
                <a:cs typeface="+mn-cs"/>
              </a:rPr>
              <a:t>  HELP THE VOTER LEARN THE REQUIREMENTS FOR EARLY VOTING</a:t>
            </a:r>
          </a:p>
          <a:p>
            <a:pPr marL="0" algn="l" defTabSz="914400" rtl="0" eaLnBrk="1" latinLnBrk="0" hangingPunct="1">
              <a:buFont typeface="Wingdings" pitchFamily="2" charset="2"/>
              <a:buChar char="þ"/>
            </a:pPr>
            <a:r>
              <a:rPr lang="en-US" sz="1200" kern="1200" baseline="0" dirty="0" smtClean="0">
                <a:solidFill>
                  <a:schemeClr val="bg1"/>
                </a:solidFill>
                <a:latin typeface="+mn-lt"/>
                <a:ea typeface="+mn-ea"/>
                <a:cs typeface="+mn-cs"/>
              </a:rPr>
              <a:t>  BE SURE THE VOTER HAS PROPER FORMS OF ID</a:t>
            </a:r>
          </a:p>
        </p:txBody>
      </p:sp>
      <p:sp>
        <p:nvSpPr>
          <p:cNvPr id="4" name="Slide Number Placeholder 3"/>
          <p:cNvSpPr>
            <a:spLocks noGrp="1"/>
          </p:cNvSpPr>
          <p:nvPr>
            <p:ph type="sldNum" sz="quarter" idx="10"/>
          </p:nvPr>
        </p:nvSpPr>
        <p:spPr/>
        <p:txBody>
          <a:bodyPr/>
          <a:lstStyle/>
          <a:p>
            <a:fld id="{30DBD375-B63A-48A2-A26A-961637608C71}"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The voting assistant and voter should discuss the advantages and disadvantages of voting in person at the voter’s local polling place. </a:t>
            </a:r>
          </a:p>
          <a:p>
            <a:endParaRPr lang="en-US" dirty="0" smtClean="0"/>
          </a:p>
          <a:p>
            <a:r>
              <a:rPr lang="en-US" dirty="0" smtClean="0"/>
              <a:t>Help the voter answer the following questions:</a:t>
            </a:r>
          </a:p>
          <a:p>
            <a:pPr lvl="1"/>
            <a:r>
              <a:rPr lang="en-US" dirty="0" smtClean="0"/>
              <a:t>Where is it? </a:t>
            </a:r>
          </a:p>
          <a:p>
            <a:pPr lvl="1"/>
            <a:r>
              <a:rPr lang="en-US" dirty="0" smtClean="0"/>
              <a:t>Is it easily accessible? </a:t>
            </a:r>
          </a:p>
          <a:p>
            <a:pPr lvl="1"/>
            <a:r>
              <a:rPr lang="en-US" dirty="0" smtClean="0"/>
              <a:t>Will transportation be a problem? </a:t>
            </a:r>
          </a:p>
          <a:p>
            <a:pPr lvl="1"/>
            <a:r>
              <a:rPr lang="en-US" dirty="0" smtClean="0"/>
              <a:t>Will rain or snow make it hard for the voter to get to and from the polling place?</a:t>
            </a:r>
          </a:p>
          <a:p>
            <a:endParaRPr lang="en-US" dirty="0" smtClean="0"/>
          </a:p>
          <a:p>
            <a:r>
              <a:rPr lang="en-US" u="sng" dirty="0" smtClean="0"/>
              <a:t>Action Steps:</a:t>
            </a:r>
          </a:p>
          <a:p>
            <a:pPr>
              <a:buFont typeface="Wingdings" pitchFamily="2" charset="2"/>
              <a:buChar char="þ"/>
            </a:pPr>
            <a:r>
              <a:rPr lang="en-US" sz="1200" kern="1200" baseline="0" dirty="0" smtClean="0">
                <a:solidFill>
                  <a:schemeClr val="bg1"/>
                </a:solidFill>
                <a:latin typeface="+mn-lt"/>
                <a:ea typeface="+mn-ea"/>
                <a:cs typeface="+mn-cs"/>
              </a:rPr>
              <a:t>  CONSULT THE STATE INSERT  FOR POLLING PLACE INFORMATION</a:t>
            </a:r>
          </a:p>
          <a:p>
            <a:pPr>
              <a:buFont typeface="Wingdings" pitchFamily="2" charset="2"/>
              <a:buChar char="þ"/>
            </a:pPr>
            <a:r>
              <a:rPr lang="en-US" sz="1200" kern="1200" baseline="0" dirty="0" smtClean="0">
                <a:solidFill>
                  <a:schemeClr val="bg1"/>
                </a:solidFill>
                <a:latin typeface="+mn-lt"/>
                <a:ea typeface="+mn-ea"/>
                <a:cs typeface="+mn-cs"/>
              </a:rPr>
              <a:t>  BE SURE THE VOTER IS REGISTERED AND HAS REQUIRED ID</a:t>
            </a:r>
          </a:p>
          <a:p>
            <a:pPr>
              <a:buFont typeface="Wingdings" pitchFamily="2" charset="2"/>
              <a:buChar char="þ"/>
            </a:pPr>
            <a:r>
              <a:rPr lang="en-US" sz="1200" kern="1200" baseline="0" dirty="0" smtClean="0">
                <a:solidFill>
                  <a:schemeClr val="bg1"/>
                </a:solidFill>
                <a:latin typeface="+mn-lt"/>
                <a:ea typeface="+mn-ea"/>
                <a:cs typeface="+mn-cs"/>
              </a:rPr>
              <a:t>  VISIT THE POLLING PLACE IN ADVANCE TO BE SURE IT IS ACCESSIBLE</a:t>
            </a:r>
          </a:p>
          <a:p>
            <a:endParaRPr lang="en-US" i="0" dirty="0" smtClean="0"/>
          </a:p>
          <a:p>
            <a:endParaRPr lang="en-US" i="0"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The trained voting assistant should be familiar</a:t>
            </a:r>
            <a:r>
              <a:rPr lang="en-US" baseline="0" dirty="0" smtClean="0"/>
              <a:t> with how the voter can avoid having to use a provisional ballot at a polling place on Election 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bg1"/>
                </a:solidFill>
                <a:latin typeface="+mn-lt"/>
                <a:ea typeface="+mn-ea"/>
                <a:cs typeface="+mn-cs"/>
              </a:rPr>
              <a:t>Consider </a:t>
            </a:r>
            <a:r>
              <a:rPr lang="en-US" sz="1200" kern="1200" baseline="0" dirty="0" smtClean="0">
                <a:solidFill>
                  <a:schemeClr val="bg1"/>
                </a:solidFill>
                <a:latin typeface="+mn-lt"/>
                <a:ea typeface="+mn-ea"/>
                <a:cs typeface="+mn-cs"/>
              </a:rPr>
              <a:t>voting </a:t>
            </a:r>
            <a:r>
              <a:rPr lang="en-US" sz="1200" kern="1200" baseline="0" dirty="0" smtClean="0">
                <a:solidFill>
                  <a:schemeClr val="bg1"/>
                </a:solidFill>
                <a:latin typeface="+mn-lt"/>
                <a:ea typeface="+mn-ea"/>
                <a:cs typeface="+mn-cs"/>
              </a:rPr>
              <a:t>early at the election office in person or by absentee ballot.</a:t>
            </a:r>
          </a:p>
          <a:p>
            <a:endParaRPr lang="en-US" baseline="0" dirty="0" smtClean="0"/>
          </a:p>
          <a:p>
            <a:r>
              <a:rPr lang="en-US" u="sng" baseline="0" dirty="0" smtClean="0"/>
              <a:t>Action Step:</a:t>
            </a:r>
          </a:p>
          <a:p>
            <a:pPr marL="0" algn="l" defTabSz="914400" rtl="0" eaLnBrk="1" latinLnBrk="0" hangingPunct="1">
              <a:buFont typeface="Wingdings" pitchFamily="2" charset="2"/>
              <a:buChar char="þ"/>
            </a:pPr>
            <a:r>
              <a:rPr lang="en-US" sz="1200" kern="1200" baseline="0" dirty="0" smtClean="0">
                <a:solidFill>
                  <a:schemeClr val="bg1"/>
                </a:solidFill>
                <a:latin typeface="+mn-lt"/>
                <a:ea typeface="+mn-ea"/>
                <a:cs typeface="+mn-cs"/>
              </a:rPr>
              <a:t>  DISCUSS WITH THE VOTER THE ID REQUIREMENT IF THERE IS ONE IN THE VOTERS STATE.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Curbside voting is a voting option where a voter can drive up to a polling place and a ballot is brought to their car.</a:t>
            </a:r>
          </a:p>
          <a:p>
            <a:pPr marL="0" indent="0">
              <a:buNone/>
            </a:pPr>
            <a:endParaRPr lang="en-US" dirty="0" smtClean="0">
              <a:solidFill>
                <a:schemeClr val="bg1">
                  <a:lumMod val="95000"/>
                </a:schemeClr>
              </a:solidFill>
            </a:endParaRPr>
          </a:p>
          <a:p>
            <a:pPr marL="0" indent="0">
              <a:buNone/>
            </a:pPr>
            <a:endParaRPr lang="en-US" baseline="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solidFill>
                  <a:schemeClr val="bg1">
                    <a:lumMod val="95000"/>
                  </a:schemeClr>
                </a:solidFill>
              </a:rPr>
              <a:t>Action Step:</a:t>
            </a:r>
            <a:r>
              <a:rPr lang="en-US" sz="1200" u="sng" baseline="0" dirty="0" smtClean="0">
                <a:solidFill>
                  <a:schemeClr val="bg1">
                    <a:lumMod val="95000"/>
                  </a:schemeClr>
                </a:solidFill>
              </a:rPr>
              <a:t>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CONTACT THE LOCAL P&amp;A FOR SPECIAL INFORMATION ON WAYS TO VOTE FOR VOTERS WITH </a:t>
            </a:r>
            <a:r>
              <a:rPr lang="en-US" sz="1200" kern="1200" baseline="0" dirty="0" smtClean="0">
                <a:solidFill>
                  <a:schemeClr val="bg1"/>
                </a:solidFill>
                <a:latin typeface="+mn-lt"/>
                <a:ea typeface="+mn-ea"/>
                <a:cs typeface="+mn-cs"/>
              </a:rPr>
              <a:t>DISABILITIES.</a:t>
            </a:r>
          </a:p>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kern="1200" baseline="0" dirty="0" smtClean="0">
                <a:solidFill>
                  <a:schemeClr val="bg1"/>
                </a:solidFill>
                <a:latin typeface="+mn-lt"/>
                <a:ea typeface="+mn-ea"/>
                <a:cs typeface="+mn-cs"/>
              </a:rPr>
              <a:t>P&amp;A CONTACT INFORMATION CAN BE FOUND ON THE STATE INSERT</a:t>
            </a:r>
            <a:endParaRPr lang="en-US" sz="1200" kern="1200" baseline="0" dirty="0" smtClean="0">
              <a:solidFill>
                <a:schemeClr val="bg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i="1" dirty="0" smtClean="0">
              <a:solidFill>
                <a:schemeClr val="bg1">
                  <a:lumMod val="95000"/>
                </a:schemeClr>
              </a:solidFill>
            </a:endParaRPr>
          </a:p>
          <a:p>
            <a:r>
              <a:rPr lang="en-US" sz="1200" i="1" dirty="0" smtClean="0">
                <a:solidFill>
                  <a:schemeClr val="bg1">
                    <a:lumMod val="95000"/>
                  </a:schemeClr>
                </a:solidFill>
              </a:rPr>
              <a:t>P&amp;A Trainers:  Make</a:t>
            </a:r>
            <a:r>
              <a:rPr lang="en-US" sz="1200" i="1" baseline="0" dirty="0" smtClean="0">
                <a:solidFill>
                  <a:schemeClr val="bg1">
                    <a:lumMod val="95000"/>
                  </a:schemeClr>
                </a:solidFill>
              </a:rPr>
              <a:t> sure trainees understand the importance of deadlines for registration and voting, and the hours polling places are open on Election Day. Trainees should understand that voters can register, and even vote, well before deadlines and Election Day.</a:t>
            </a:r>
            <a:endParaRPr lang="en-US" sz="1200" i="1" dirty="0" smtClean="0">
              <a:solidFill>
                <a:schemeClr val="bg1">
                  <a:lumMod val="95000"/>
                </a:schemeClr>
              </a:solidFill>
            </a:endParaRPr>
          </a:p>
          <a:p>
            <a:endParaRPr lang="en-US" sz="1200" dirty="0" smtClean="0">
              <a:solidFill>
                <a:schemeClr val="bg1">
                  <a:lumMod val="95000"/>
                </a:schemeClr>
              </a:solidFill>
            </a:endParaRPr>
          </a:p>
          <a:p>
            <a:r>
              <a:rPr lang="en-US" sz="1200" dirty="0" smtClean="0">
                <a:solidFill>
                  <a:schemeClr val="bg1">
                    <a:lumMod val="95000"/>
                  </a:schemeClr>
                </a:solidFill>
              </a:rPr>
              <a:t>Each state has its own election calendar that lists the dates that voting</a:t>
            </a:r>
            <a:r>
              <a:rPr lang="en-US" sz="1200" baseline="0" dirty="0" smtClean="0">
                <a:solidFill>
                  <a:schemeClr val="bg1">
                    <a:lumMod val="95000"/>
                  </a:schemeClr>
                </a:solidFill>
              </a:rPr>
              <a:t> can occur.</a:t>
            </a:r>
            <a:endParaRPr lang="en-US" sz="1200" dirty="0" smtClean="0">
              <a:solidFill>
                <a:schemeClr val="bg1">
                  <a:lumMod val="95000"/>
                </a:schemeClr>
              </a:solidFill>
            </a:endParaRPr>
          </a:p>
          <a:p>
            <a:r>
              <a:rPr lang="en-US" sz="1200" dirty="0" smtClean="0">
                <a:solidFill>
                  <a:schemeClr val="bg1">
                    <a:lumMod val="95000"/>
                  </a:schemeClr>
                </a:solidFill>
              </a:rPr>
              <a:t>It is important for the voter to know when their polling place opens and closes so that they can arrive in time to cast a vote.</a:t>
            </a:r>
          </a:p>
          <a:p>
            <a:pPr marL="0" indent="0">
              <a:buNone/>
            </a:pPr>
            <a:endParaRPr lang="en-US" dirty="0" smtClean="0">
              <a:solidFill>
                <a:schemeClr val="bg1">
                  <a:lumMod val="95000"/>
                </a:schemeClr>
              </a:solidFill>
            </a:endParaRPr>
          </a:p>
          <a:p>
            <a:pPr marL="0" indent="0">
              <a:buNone/>
            </a:pPr>
            <a:r>
              <a:rPr lang="en-US" dirty="0" smtClean="0">
                <a:solidFill>
                  <a:schemeClr val="bg1">
                    <a:lumMod val="95000"/>
                  </a:schemeClr>
                </a:solidFill>
              </a:rPr>
              <a:t>Help</a:t>
            </a:r>
            <a:r>
              <a:rPr lang="en-US" baseline="0" dirty="0" smtClean="0">
                <a:solidFill>
                  <a:schemeClr val="bg1">
                    <a:lumMod val="95000"/>
                  </a:schemeClr>
                </a:solidFill>
              </a:rPr>
              <a:t> the voter answer the following questions: </a:t>
            </a:r>
          </a:p>
          <a:p>
            <a:pPr marL="457200" lvl="1" indent="0">
              <a:buNone/>
            </a:pPr>
            <a:r>
              <a:rPr lang="en-US" dirty="0" smtClean="0">
                <a:solidFill>
                  <a:schemeClr val="bg1">
                    <a:lumMod val="95000"/>
                  </a:schemeClr>
                </a:solidFill>
              </a:rPr>
              <a:t>When does early voting or absentee voting start and end?</a:t>
            </a:r>
          </a:p>
          <a:p>
            <a:pPr lvl="1">
              <a:buNone/>
            </a:pPr>
            <a:r>
              <a:rPr lang="en-US" dirty="0" smtClean="0">
                <a:solidFill>
                  <a:schemeClr val="bg1">
                    <a:lumMod val="95000"/>
                  </a:schemeClr>
                </a:solidFill>
              </a:rPr>
              <a:t>When is the next election?</a:t>
            </a:r>
          </a:p>
          <a:p>
            <a:pPr lvl="1">
              <a:buNone/>
            </a:pPr>
            <a:endParaRPr lang="en-US" dirty="0" smtClean="0">
              <a:solidFill>
                <a:schemeClr val="bg1">
                  <a:lumMod val="95000"/>
                </a:schemeClr>
              </a:solidFill>
            </a:endParaRPr>
          </a:p>
          <a:p>
            <a:pPr>
              <a:buNone/>
            </a:pPr>
            <a:r>
              <a:rPr lang="en-US" u="sng" dirty="0" smtClean="0">
                <a:solidFill>
                  <a:schemeClr val="bg1">
                    <a:lumMod val="95000"/>
                  </a:schemeClr>
                </a:solidFill>
              </a:rPr>
              <a:t>Action Step:</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SEE THE STATE INSERT FOR UPCOMING ELECTION DATES</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P&amp;A Trainer’s Notes:</a:t>
            </a:r>
            <a:r>
              <a:rPr lang="en-US" b="0" i="1" baseline="0" dirty="0" smtClean="0"/>
              <a:t>  </a:t>
            </a:r>
            <a:r>
              <a:rPr lang="en-US" i="1" baseline="0" dirty="0" smtClean="0"/>
              <a:t>Slides that begin a new section of the Planner are marked with an arrowhead like the one on this slide.</a:t>
            </a:r>
          </a:p>
          <a:p>
            <a:endParaRPr lang="en-US" baseline="0" dirty="0" smtClean="0"/>
          </a:p>
          <a:p>
            <a:r>
              <a:rPr lang="en-US" baseline="0" dirty="0" smtClean="0"/>
              <a:t>When the </a:t>
            </a:r>
            <a:r>
              <a:rPr lang="en-US" i="1" baseline="0" dirty="0" smtClean="0"/>
              <a:t>Planner</a:t>
            </a:r>
            <a:r>
              <a:rPr lang="en-US" baseline="0" dirty="0" smtClean="0"/>
              <a:t> cover is opened the folded-in page shown on this slide is revealed. The voting assistant and the voter working together should start with activities based on this page.</a:t>
            </a:r>
          </a:p>
          <a:p>
            <a:endParaRPr lang="en-US" baseline="0" dirty="0" smtClean="0"/>
          </a:p>
          <a:p>
            <a:r>
              <a:rPr lang="en-US" baseline="0" dirty="0" smtClean="0"/>
              <a:t>P&amp;A trainers should explain to trainees that this page begins the active engagement process by getting voting assistants to ask voters about their lives and their voting experience. The voting assistant should get the person talking about voting. </a:t>
            </a:r>
          </a:p>
        </p:txBody>
      </p:sp>
      <p:sp>
        <p:nvSpPr>
          <p:cNvPr id="4" name="Slide Number Placeholder 3"/>
          <p:cNvSpPr>
            <a:spLocks noGrp="1"/>
          </p:cNvSpPr>
          <p:nvPr>
            <p:ph type="sldNum" sz="quarter" idx="10"/>
          </p:nvPr>
        </p:nvSpPr>
        <p:spPr/>
        <p:txBody>
          <a:bodyPr/>
          <a:lstStyle/>
          <a:p>
            <a:fld id="{30DBD375-B63A-48A2-A26A-961637608C71}"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i="1" dirty="0" smtClean="0">
              <a:solidFill>
                <a:schemeClr val="bg1">
                  <a:lumMod val="95000"/>
                </a:schemeClr>
              </a:solidFill>
            </a:endParaRPr>
          </a:p>
          <a:p>
            <a:r>
              <a:rPr lang="en-US" sz="1200" i="1" dirty="0" smtClean="0">
                <a:solidFill>
                  <a:schemeClr val="bg1">
                    <a:lumMod val="95000"/>
                  </a:schemeClr>
                </a:solidFill>
              </a:rPr>
              <a:t>P&amp;A Trainers:</a:t>
            </a:r>
            <a:r>
              <a:rPr lang="en-US" sz="1200" i="1" baseline="0" dirty="0" smtClean="0">
                <a:solidFill>
                  <a:schemeClr val="bg1">
                    <a:lumMod val="95000"/>
                  </a:schemeClr>
                </a:solidFill>
              </a:rPr>
              <a:t> Trainees should understand the importance of preparing voters to choose and use a means of voting available in their state and easy for them to use.</a:t>
            </a:r>
            <a:endParaRPr lang="en-US" sz="1200" i="1" dirty="0" smtClean="0">
              <a:solidFill>
                <a:schemeClr val="bg1">
                  <a:lumMod val="95000"/>
                </a:schemeClr>
              </a:solidFill>
            </a:endParaRPr>
          </a:p>
          <a:p>
            <a:endParaRPr lang="en-US" sz="1200" dirty="0" smtClean="0">
              <a:solidFill>
                <a:schemeClr val="bg1">
                  <a:lumMod val="95000"/>
                </a:schemeClr>
              </a:solidFill>
            </a:endParaRPr>
          </a:p>
          <a:p>
            <a:r>
              <a:rPr lang="en-US" sz="1200" dirty="0" smtClean="0">
                <a:solidFill>
                  <a:schemeClr val="bg1">
                    <a:lumMod val="95000"/>
                  </a:schemeClr>
                </a:solidFill>
              </a:rPr>
              <a:t>States may offer more</a:t>
            </a:r>
            <a:r>
              <a:rPr lang="en-US" sz="1200" baseline="0" dirty="0" smtClean="0">
                <a:solidFill>
                  <a:schemeClr val="bg1">
                    <a:lumMod val="95000"/>
                  </a:schemeClr>
                </a:solidFill>
              </a:rPr>
              <a:t> than one </a:t>
            </a:r>
            <a:r>
              <a:rPr lang="en-US" sz="1200" dirty="0" smtClean="0">
                <a:solidFill>
                  <a:schemeClr val="bg1">
                    <a:lumMod val="95000"/>
                  </a:schemeClr>
                </a:solidFill>
              </a:rPr>
              <a:t>type of voting device, and voters have the </a:t>
            </a:r>
            <a:r>
              <a:rPr lang="en-US" sz="1200" dirty="0" smtClean="0">
                <a:solidFill>
                  <a:srgbClr val="FF0000"/>
                </a:solidFill>
              </a:rPr>
              <a:t>right to choose which of the devices available </a:t>
            </a:r>
            <a:r>
              <a:rPr lang="en-US" sz="1200" dirty="0" smtClean="0">
                <a:solidFill>
                  <a:schemeClr val="bg1">
                    <a:lumMod val="95000"/>
                  </a:schemeClr>
                </a:solidFill>
              </a:rPr>
              <a:t>they want to use</a:t>
            </a:r>
          </a:p>
          <a:p>
            <a:r>
              <a:rPr lang="en-US" sz="1200" dirty="0" smtClean="0">
                <a:solidFill>
                  <a:schemeClr val="bg1">
                    <a:lumMod val="95000"/>
                  </a:schemeClr>
                </a:solidFill>
              </a:rPr>
              <a:t>If voters are having trouble using a device they can ask a poll worker for help. If</a:t>
            </a:r>
            <a:r>
              <a:rPr lang="en-US" sz="1200" baseline="0" dirty="0" smtClean="0">
                <a:solidFill>
                  <a:schemeClr val="bg1">
                    <a:lumMod val="95000"/>
                  </a:schemeClr>
                </a:solidFill>
              </a:rPr>
              <a:t> they make a mistake on a paper ballot they can r</a:t>
            </a:r>
            <a:r>
              <a:rPr lang="en-US" sz="1200" dirty="0" smtClean="0">
                <a:solidFill>
                  <a:schemeClr val="bg1">
                    <a:lumMod val="95000"/>
                  </a:schemeClr>
                </a:solidFill>
              </a:rPr>
              <a:t>equest a new </a:t>
            </a:r>
            <a:r>
              <a:rPr lang="en-US" sz="1200" dirty="0" smtClean="0">
                <a:solidFill>
                  <a:schemeClr val="bg1">
                    <a:lumMod val="95000"/>
                  </a:schemeClr>
                </a:solidFill>
              </a:rPr>
              <a:t>ballot.</a:t>
            </a:r>
            <a:endParaRPr lang="en-US" baseline="0" dirty="0" smtClean="0"/>
          </a:p>
          <a:p>
            <a:endParaRPr lang="en-US" baseline="0" dirty="0" smtClean="0"/>
          </a:p>
          <a:p>
            <a:pPr marL="0" indent="0">
              <a:buNone/>
            </a:pPr>
            <a:r>
              <a:rPr lang="en-US" sz="1200" dirty="0" smtClean="0">
                <a:solidFill>
                  <a:schemeClr val="bg1">
                    <a:lumMod val="95000"/>
                  </a:schemeClr>
                </a:solidFill>
              </a:rPr>
              <a:t>Help the voter answer the following question:</a:t>
            </a:r>
          </a:p>
          <a:p>
            <a:pPr marL="457200" lvl="1" indent="0">
              <a:buNone/>
            </a:pPr>
            <a:r>
              <a:rPr lang="en-US" sz="1200" dirty="0" smtClean="0">
                <a:solidFill>
                  <a:schemeClr val="bg1">
                    <a:lumMod val="95000"/>
                  </a:schemeClr>
                </a:solidFill>
              </a:rPr>
              <a:t>Which types of voting devices are used in the voter’s county or city?</a:t>
            </a:r>
          </a:p>
          <a:p>
            <a:pPr marL="0" indent="0">
              <a:buNone/>
            </a:pPr>
            <a:endParaRPr lang="en-US" sz="1200" dirty="0" smtClean="0">
              <a:solidFill>
                <a:schemeClr val="bg1">
                  <a:lumMod val="95000"/>
                </a:schemeClr>
              </a:solidFill>
            </a:endParaRPr>
          </a:p>
          <a:p>
            <a:pPr marL="0" indent="0">
              <a:buNone/>
            </a:pPr>
            <a:r>
              <a:rPr lang="en-US" sz="1200" u="sng" dirty="0" smtClean="0">
                <a:solidFill>
                  <a:schemeClr val="bg1">
                    <a:lumMod val="95000"/>
                  </a:schemeClr>
                </a:solidFill>
              </a:rPr>
              <a:t>Action Steps: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CONTACT THE LOCAL ELECTIONS OFFICE FOR VOTING EQUIPMENT DEMONSTRATIONS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HELP THE VOTER TRY OUT DEVICES SO HE OR SHE CAN DECIDE WHICH ONE TO USE ON ELECTION DAY</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Nearly all states have</a:t>
            </a:r>
            <a:r>
              <a:rPr lang="en-US" baseline="0" dirty="0" smtClean="0"/>
              <a:t> moved away from this type of voting but there may be a few places where this is an option. </a:t>
            </a:r>
          </a:p>
          <a:p>
            <a:endParaRPr lang="en-US" baseline="0" dirty="0" smtClean="0"/>
          </a:p>
          <a:p>
            <a:r>
              <a:rPr lang="en-US" dirty="0" smtClean="0"/>
              <a:t>When voting by punchcard, voters punch holes (with a supplied punch device) in cards beside the candidates name or ballot issue to vote.  </a:t>
            </a:r>
            <a:r>
              <a:rPr lang="en-US" baseline="0" dirty="0" smtClean="0"/>
              <a:t>T</a:t>
            </a:r>
            <a:r>
              <a:rPr lang="en-US" dirty="0" smtClean="0"/>
              <a:t>he </a:t>
            </a:r>
            <a:r>
              <a:rPr lang="en-US" dirty="0" smtClean="0"/>
              <a:t>voting </a:t>
            </a:r>
            <a:r>
              <a:rPr lang="en-US" dirty="0" smtClean="0"/>
              <a:t>assistant should make sure</a:t>
            </a:r>
            <a:r>
              <a:rPr lang="en-US" baseline="0" dirty="0" smtClean="0"/>
              <a:t> the voter knows how to completely punch out the hole to make the voter’s choice clear</a:t>
            </a:r>
            <a:r>
              <a:rPr lang="en-US" baseline="0" dirty="0" smtClean="0"/>
              <a:t>.</a:t>
            </a:r>
          </a:p>
          <a:p>
            <a:endParaRPr lang="en-US" baseline="0" dirty="0" smtClean="0"/>
          </a:p>
          <a:p>
            <a:pPr marL="0" indent="0">
              <a:buNone/>
            </a:pPr>
            <a:r>
              <a:rPr lang="en-US" sz="1200" u="sng" dirty="0" smtClean="0">
                <a:solidFill>
                  <a:schemeClr val="bg1">
                    <a:lumMod val="95000"/>
                  </a:schemeClr>
                </a:solidFill>
              </a:rPr>
              <a:t>Action Steps: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GET A SAMPLE PUNCHCARD BALLOT FROM YOUR LOCAL ELECTIONS OFFICE</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PRACTICE PUNCHING HOLES ALL THE WAY IN THE SAMPLE BALLOT</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30DBD375-B63A-48A2-A26A-961637608C71}"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If</a:t>
            </a:r>
            <a:r>
              <a:rPr lang="en-US" baseline="0" dirty="0" smtClean="0"/>
              <a:t> paper ballots are used at the voter’s polling place, the voting assistant should make sure the voter knows how to mark the paper ballot.</a:t>
            </a:r>
          </a:p>
          <a:p>
            <a:endParaRPr lang="en-US" baseline="0" dirty="0" smtClean="0"/>
          </a:p>
          <a:p>
            <a:pPr marL="0" indent="0">
              <a:buNone/>
            </a:pPr>
            <a:r>
              <a:rPr lang="en-US" sz="1200" u="sng" dirty="0" smtClean="0">
                <a:solidFill>
                  <a:schemeClr val="bg1">
                    <a:lumMod val="95000"/>
                  </a:schemeClr>
                </a:solidFill>
              </a:rPr>
              <a:t>Action Steps: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GET A SAMPLE BALLOT FROM YOUR LOCAL ELECTIONS OFFICE</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PRACTICE FILLING OUT A SAMPLE PAPER BALLOT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p>
          <a:p>
            <a:r>
              <a:rPr lang="en-US" sz="1200" dirty="0" smtClean="0"/>
              <a:t>The voting assistant should ensure that the voter knows how to use an electronic</a:t>
            </a:r>
            <a:r>
              <a:rPr lang="en-US" sz="1200" baseline="0" dirty="0" smtClean="0"/>
              <a:t> voting machine, either alone or with assistance.</a:t>
            </a:r>
          </a:p>
          <a:p>
            <a:endParaRPr lang="en-US" sz="1200" baseline="0" dirty="0" smtClean="0"/>
          </a:p>
          <a:p>
            <a:pPr marL="0" indent="0">
              <a:buNone/>
            </a:pPr>
            <a:r>
              <a:rPr lang="en-US" sz="1200" u="sng" dirty="0" smtClean="0">
                <a:solidFill>
                  <a:schemeClr val="bg1">
                    <a:lumMod val="95000"/>
                  </a:schemeClr>
                </a:solidFill>
              </a:rPr>
              <a:t>Action Steps: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CHECK WITH YOUR LOCAL ELECTIONS OFFICE FOR VOTING MACHINE DEMONSTRATION EVENTS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PRACTICE USING THE ELECTRONIC VOTING MACHINES</a:t>
            </a:r>
            <a:endParaRPr lang="en-US" baseline="0" dirty="0" smtClean="0"/>
          </a:p>
          <a:p>
            <a:endParaRPr lang="en-US" sz="1200"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An optical scanner is a machine</a:t>
            </a:r>
            <a:r>
              <a:rPr lang="en-US" baseline="0" dirty="0" smtClean="0">
                <a:solidFill>
                  <a:schemeClr val="bg1"/>
                </a:solidFill>
              </a:rPr>
              <a:t> that uses a </a:t>
            </a:r>
            <a:r>
              <a:rPr lang="en-US" dirty="0" smtClean="0">
                <a:solidFill>
                  <a:schemeClr val="bg1"/>
                </a:solidFill>
              </a:rPr>
              <a:t>scanner to read the marking on paper ballots and count</a:t>
            </a:r>
            <a:r>
              <a:rPr lang="en-US" baseline="0" dirty="0" smtClean="0">
                <a:solidFill>
                  <a:schemeClr val="bg1"/>
                </a:solidFill>
              </a:rPr>
              <a:t> the votes;</a:t>
            </a:r>
            <a:endParaRPr 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The voting assistant should ensure that</a:t>
            </a:r>
            <a:r>
              <a:rPr lang="en-US" baseline="0" dirty="0" smtClean="0">
                <a:solidFill>
                  <a:schemeClr val="bg1"/>
                </a:solidFill>
              </a:rPr>
              <a:t> the voter is able to slide their ballot into this machine, or plan ahead to make arrangements for someone to assist the voter at the polling place</a:t>
            </a:r>
            <a:r>
              <a:rPr lang="en-US" baseline="0" dirty="0" smtClean="0">
                <a:solidFill>
                  <a:schemeClr val="bg1"/>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solidFill>
                  <a:schemeClr val="bg1"/>
                </a:solidFill>
              </a:rPr>
              <a:t>Action Step:</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CHECK WITH THE POLL WORKER TO MAKE SURE THAT THE VOTE WAS COUNTED</a:t>
            </a:r>
            <a:endParaRPr lang="en-US" sz="1200" kern="1200" baseline="0" dirty="0" smtClean="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solidFill>
                  <a:schemeClr val="bg1">
                    <a:lumMod val="95000"/>
                  </a:schemeClr>
                </a:solidFill>
              </a:rPr>
              <a:t>P&amp;A Trainers:</a:t>
            </a:r>
            <a:r>
              <a:rPr lang="en-US" sz="1200" i="1" baseline="0" dirty="0" smtClean="0">
                <a:solidFill>
                  <a:schemeClr val="bg1">
                    <a:lumMod val="95000"/>
                  </a:schemeClr>
                </a:solidFill>
              </a:rPr>
              <a:t> </a:t>
            </a:r>
            <a:r>
              <a:rPr lang="en-US" i="1" dirty="0" smtClean="0">
                <a:solidFill>
                  <a:schemeClr val="bg1">
                    <a:lumMod val="95000"/>
                  </a:schemeClr>
                </a:solidFill>
              </a:rPr>
              <a:t>Explain</a:t>
            </a:r>
            <a:r>
              <a:rPr lang="en-US" i="1" baseline="0" dirty="0" smtClean="0">
                <a:solidFill>
                  <a:schemeClr val="bg1">
                    <a:lumMod val="95000"/>
                  </a:schemeClr>
                </a:solidFill>
              </a:rPr>
              <a:t> to trainees the kinds of assistance available to all voters at polling places. Be sure they understand that for many voters, voting early in person or by absentee ballot through the mail may be preferable to voting on election day at a local polling place.</a:t>
            </a:r>
            <a:endParaRPr lang="en-US" i="1"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The five </a:t>
            </a:r>
            <a:r>
              <a:rPr lang="en-US" dirty="0" smtClean="0">
                <a:solidFill>
                  <a:schemeClr val="bg1">
                    <a:lumMod val="95000"/>
                  </a:schemeClr>
                </a:solidFill>
              </a:rPr>
              <a:t>pictures</a:t>
            </a:r>
            <a:r>
              <a:rPr lang="en-US" baseline="0" dirty="0" smtClean="0">
                <a:solidFill>
                  <a:schemeClr val="bg1">
                    <a:lumMod val="95000"/>
                  </a:schemeClr>
                </a:solidFill>
              </a:rPr>
              <a:t> </a:t>
            </a:r>
            <a:r>
              <a:rPr lang="en-US" dirty="0" smtClean="0">
                <a:solidFill>
                  <a:schemeClr val="bg1">
                    <a:lumMod val="95000"/>
                  </a:schemeClr>
                </a:solidFill>
              </a:rPr>
              <a:t>shown </a:t>
            </a:r>
            <a:r>
              <a:rPr lang="en-US" dirty="0" smtClean="0">
                <a:solidFill>
                  <a:schemeClr val="bg1">
                    <a:lumMod val="95000"/>
                  </a:schemeClr>
                </a:solidFill>
              </a:rPr>
              <a:t>are some of the supports that are called for under </a:t>
            </a:r>
            <a:r>
              <a:rPr lang="en-US" dirty="0" smtClean="0">
                <a:solidFill>
                  <a:schemeClr val="bg1">
                    <a:lumMod val="95000"/>
                  </a:schemeClr>
                </a:solidFill>
              </a:rPr>
              <a:t>the </a:t>
            </a:r>
            <a:r>
              <a:rPr lang="en-US" dirty="0" smtClean="0">
                <a:solidFill>
                  <a:schemeClr val="bg1">
                    <a:lumMod val="95000"/>
                  </a:schemeClr>
                </a:solidFill>
              </a:rPr>
              <a:t>Help America</a:t>
            </a:r>
            <a:r>
              <a:rPr lang="en-US" baseline="0" dirty="0" smtClean="0">
                <a:solidFill>
                  <a:schemeClr val="bg1">
                    <a:lumMod val="95000"/>
                  </a:schemeClr>
                </a:solidFill>
              </a:rPr>
              <a:t> Vote Act</a:t>
            </a:r>
            <a:r>
              <a:rPr lang="en-US" dirty="0" smtClean="0">
                <a:solidFill>
                  <a:schemeClr val="bg1">
                    <a:lumMod val="95000"/>
                  </a:schemeClr>
                </a:solidFill>
              </a:rPr>
              <a:t>, ADA and other civil rights legislation.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The trained voting assistant should remember that </a:t>
            </a:r>
            <a:r>
              <a:rPr lang="en-US" dirty="0" smtClean="0">
                <a:solidFill>
                  <a:schemeClr val="bg1">
                    <a:lumMod val="95000"/>
                  </a:schemeClr>
                </a:solidFill>
              </a:rPr>
              <a:t>voting </a:t>
            </a:r>
            <a:r>
              <a:rPr lang="en-US" dirty="0" smtClean="0">
                <a:solidFill>
                  <a:schemeClr val="bg1">
                    <a:lumMod val="95000"/>
                  </a:schemeClr>
                </a:solidFill>
              </a:rPr>
              <a:t>options </a:t>
            </a:r>
            <a:r>
              <a:rPr lang="en-US" dirty="0" smtClean="0">
                <a:solidFill>
                  <a:schemeClr val="bg1">
                    <a:lumMod val="95000"/>
                  </a:schemeClr>
                </a:solidFill>
              </a:rPr>
              <a:t>exist do </a:t>
            </a:r>
            <a:r>
              <a:rPr lang="en-US" dirty="0" smtClean="0">
                <a:solidFill>
                  <a:schemeClr val="bg1">
                    <a:lumMod val="95000"/>
                  </a:schemeClr>
                </a:solidFill>
              </a:rPr>
              <a:t>not require that a person with a disability </a:t>
            </a:r>
            <a:r>
              <a:rPr lang="en-US" dirty="0" smtClean="0">
                <a:solidFill>
                  <a:schemeClr val="bg1">
                    <a:lumMod val="95000"/>
                  </a:schemeClr>
                </a:solidFill>
              </a:rPr>
              <a:t>to vote </a:t>
            </a:r>
            <a:r>
              <a:rPr lang="en-US" dirty="0" smtClean="0">
                <a:solidFill>
                  <a:schemeClr val="bg1">
                    <a:lumMod val="95000"/>
                  </a:schemeClr>
                </a:solidFill>
              </a:rPr>
              <a:t>at a polling place on </a:t>
            </a:r>
            <a:r>
              <a:rPr lang="en-US" dirty="0" smtClean="0">
                <a:solidFill>
                  <a:schemeClr val="bg1">
                    <a:lumMod val="95000"/>
                  </a:schemeClr>
                </a:solidFill>
              </a:rPr>
              <a:t>Election Day</a:t>
            </a:r>
            <a:r>
              <a:rPr lang="en-US" dirty="0" smtClean="0">
                <a:solidFill>
                  <a:schemeClr val="bg1">
                    <a:lumMod val="95000"/>
                  </a:schemeClr>
                </a:solidFill>
              </a:rPr>
              <a:t>. If it is necessary to vote at a polling place, one or more of these supports may be helpful to the voter.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Ask the voter </a:t>
            </a:r>
            <a:r>
              <a:rPr lang="en-US" sz="1200" dirty="0" smtClean="0">
                <a:solidFill>
                  <a:schemeClr val="bg1">
                    <a:lumMod val="95000"/>
                  </a:schemeClr>
                </a:solidFill>
              </a:rPr>
              <a:t>answer the following questions</a:t>
            </a:r>
            <a:r>
              <a:rPr lang="en-US" dirty="0" smtClean="0">
                <a:solidFill>
                  <a:schemeClr val="bg1">
                    <a:lumMod val="95000"/>
                  </a:schemeClr>
                </a:solidFill>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Do you prefer to vote on election day, or sooner?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What method would you prefer to vote?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solidFill>
                  <a:schemeClr val="bg1">
                    <a:lumMod val="95000"/>
                  </a:schemeClr>
                </a:solidFill>
              </a:rPr>
              <a:t>Action Steps: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CONTACT THE LOCAL P&amp;A TO FIND OUT WHAT VOTING SUPPORTS ARE AVAILABLE ON ELECTION DAY</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IF SUPPORT FOR THE VOTER IS NEEDED, DECIDE WHAT SUPPORT IS BEST AND ARRANGE FOR IT BEFORE ELECTION 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p>
          <a:p>
            <a:r>
              <a:rPr lang="en-US" sz="1200" dirty="0" smtClean="0"/>
              <a:t>When using a visual ballot, the voting instructions, the ballot and how to cast a vote will be displayed together on a </a:t>
            </a:r>
            <a:r>
              <a:rPr lang="en-US" sz="1200" dirty="0" smtClean="0"/>
              <a:t>screen.</a:t>
            </a:r>
            <a:endParaRPr lang="en-US" sz="1200" dirty="0" smtClean="0"/>
          </a:p>
          <a:p>
            <a:r>
              <a:rPr lang="en-US" sz="1200" dirty="0" smtClean="0"/>
              <a:t>Some machines allow voters to change the visual display to enlarge the ballot and print size. </a:t>
            </a:r>
          </a:p>
          <a:p>
            <a:r>
              <a:rPr lang="en-US" sz="1200" dirty="0" smtClean="0"/>
              <a:t>Some machines also allow changing the contrast of print and background to enhance visibility.  </a:t>
            </a:r>
          </a:p>
          <a:p>
            <a:r>
              <a:rPr lang="en-US" sz="1200" dirty="0" smtClean="0"/>
              <a:t>Having instructions and the ballot on one screen may be helpful to some voters.</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Ask</a:t>
            </a:r>
            <a:r>
              <a:rPr lang="en-US" baseline="0" dirty="0" smtClean="0">
                <a:solidFill>
                  <a:schemeClr val="bg1">
                    <a:lumMod val="95000"/>
                  </a:schemeClr>
                </a:solidFill>
              </a:rPr>
              <a:t> </a:t>
            </a:r>
            <a:r>
              <a:rPr lang="en-US" dirty="0" smtClean="0">
                <a:solidFill>
                  <a:schemeClr val="bg1">
                    <a:lumMod val="95000"/>
                  </a:schemeClr>
                </a:solidFill>
              </a:rPr>
              <a:t>the voter </a:t>
            </a:r>
            <a:r>
              <a:rPr lang="en-US" sz="1200" dirty="0" smtClean="0">
                <a:solidFill>
                  <a:schemeClr val="bg1">
                    <a:lumMod val="95000"/>
                  </a:schemeClr>
                </a:solidFill>
              </a:rPr>
              <a:t>answer the following question</a:t>
            </a:r>
            <a:r>
              <a:rPr lang="en-US" dirty="0" smtClean="0">
                <a:solidFill>
                  <a:schemeClr val="bg1">
                    <a:lumMod val="95000"/>
                  </a:schemeClr>
                </a:solidFill>
              </a:rPr>
              <a:t>:</a:t>
            </a:r>
          </a:p>
          <a:p>
            <a:pPr lvl="1"/>
            <a:r>
              <a:rPr lang="en-US" sz="1200" dirty="0" smtClean="0"/>
              <a:t>Would it be helpful for</a:t>
            </a:r>
            <a:r>
              <a:rPr lang="en-US" sz="1200" baseline="0" dirty="0" smtClean="0"/>
              <a:t> you to use a </a:t>
            </a:r>
            <a:r>
              <a:rPr lang="en-US" sz="1200" dirty="0" smtClean="0"/>
              <a:t>visual ballot?</a:t>
            </a:r>
          </a:p>
          <a:p>
            <a:endParaRPr lang="en-US" sz="1200" dirty="0" smtClean="0"/>
          </a:p>
          <a:p>
            <a:r>
              <a:rPr lang="en-US" sz="1200" u="sng" strike="noStrike" dirty="0" smtClean="0"/>
              <a:t>Action Step:</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ARRANGE FOR THE VOTER TO TRY OUT A VISUAL BALLOT AND OTHER FORMS OF VOTING</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CHECK TO SEE IF THE VOTER’S POLLING LOCATION HAS A VOTING MACHINE WITH A VIDEO BALLOT</a:t>
            </a:r>
          </a:p>
        </p:txBody>
      </p:sp>
      <p:sp>
        <p:nvSpPr>
          <p:cNvPr id="4" name="Slide Number Placeholder 3"/>
          <p:cNvSpPr>
            <a:spLocks noGrp="1"/>
          </p:cNvSpPr>
          <p:nvPr>
            <p:ph type="sldNum" sz="quarter" idx="10"/>
          </p:nvPr>
        </p:nvSpPr>
        <p:spPr/>
        <p:txBody>
          <a:bodyPr/>
          <a:lstStyle/>
          <a:p>
            <a:fld id="{30DBD375-B63A-48A2-A26A-961637608C71}"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p>
          <a:p>
            <a:r>
              <a:rPr lang="en-US" sz="1200" dirty="0" smtClean="0"/>
              <a:t>If</a:t>
            </a:r>
            <a:r>
              <a:rPr lang="en-US" sz="1200" baseline="0" dirty="0" smtClean="0"/>
              <a:t> a voter finds it difficult to see a visual ballot, an audio ballot should be available.  Often, the video and audio ballots use the same machine and headphones are provided.  </a:t>
            </a:r>
            <a:r>
              <a:rPr lang="en-US" sz="1200" dirty="0" smtClean="0"/>
              <a:t>Audio ballots let voters hear voting instructions, make choices and cast their votes without seeing a ballot</a:t>
            </a:r>
          </a:p>
          <a:p>
            <a:endParaRPr lang="en-US" sz="1200" dirty="0" smtClean="0"/>
          </a:p>
          <a:p>
            <a:r>
              <a:rPr lang="en-US" sz="1200" dirty="0" smtClean="0"/>
              <a:t>Ask the voter answer the following</a:t>
            </a:r>
            <a:r>
              <a:rPr lang="en-US" sz="1200" baseline="0" dirty="0" smtClean="0"/>
              <a:t> question:</a:t>
            </a:r>
            <a:endParaRPr lang="en-US" sz="1200" dirty="0" smtClean="0"/>
          </a:p>
          <a:p>
            <a:pPr lvl="1"/>
            <a:r>
              <a:rPr lang="en-US" sz="1200" dirty="0" smtClean="0"/>
              <a:t>Does the voter want to use an audio ballot?</a:t>
            </a:r>
          </a:p>
          <a:p>
            <a:endParaRPr lang="en-US" sz="1200" dirty="0" smtClean="0"/>
          </a:p>
          <a:p>
            <a:r>
              <a:rPr lang="en-US" sz="1200" u="sng" dirty="0" smtClean="0"/>
              <a:t>Action </a:t>
            </a:r>
            <a:r>
              <a:rPr lang="en-US" sz="1200" u="sng" dirty="0" smtClean="0"/>
              <a:t>Step</a:t>
            </a:r>
            <a:r>
              <a:rPr lang="en-US" sz="1200" u="sng" dirty="0" smtClean="0"/>
              <a:t>:</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CHECK TO SEE IF THE VOTER’S POLLING LOCATION HAS AN ACCESSIBLE VOTING MACHINE THAT HAS AUDIO CAPABILITY.</a:t>
            </a:r>
            <a:endParaRPr lang="en-US" sz="1200" kern="1200" baseline="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p>
          <a:p>
            <a:r>
              <a:rPr lang="en-US" sz="1200" dirty="0" smtClean="0"/>
              <a:t>Accessible voting booths are large enough to be used by voters who use wheelchairs, and who prefer to vote at a polling place.</a:t>
            </a:r>
          </a:p>
          <a:p>
            <a:r>
              <a:rPr lang="en-US" sz="1200" dirty="0" smtClean="0"/>
              <a:t>The</a:t>
            </a:r>
            <a:r>
              <a:rPr lang="en-US" sz="1200" baseline="0" dirty="0" smtClean="0"/>
              <a:t> booths also provide more room for a support person to go in the booth with a voter who wants assistance to vote.</a:t>
            </a:r>
            <a:endParaRPr lang="en-US" sz="1200"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p>
          <a:p>
            <a:r>
              <a:rPr lang="en-US" sz="1200" dirty="0" smtClean="0"/>
              <a:t>People who work in the polling place on Election Day have had some instruction</a:t>
            </a:r>
            <a:r>
              <a:rPr lang="en-US" sz="1200" baseline="0" dirty="0" smtClean="0"/>
              <a:t> on the rights of voters with disabilities.  They have also received training on helping voters with disabilities cast their ballot.</a:t>
            </a:r>
          </a:p>
          <a:p>
            <a:endParaRPr lang="en-US" sz="1200" baseline="0" dirty="0" smtClean="0"/>
          </a:p>
          <a:p>
            <a:r>
              <a:rPr lang="en-US" sz="1200" baseline="0" dirty="0" smtClean="0"/>
              <a:t>“Cast a ballot” is the entire act of voting that includes choosing to vote, using the available voting instrument to make your decision known and submitting your vote so that it is counted in the election.</a:t>
            </a:r>
          </a:p>
          <a:p>
            <a:endParaRPr lang="en-US" sz="1200" baseline="0" dirty="0" smtClean="0"/>
          </a:p>
          <a:p>
            <a:r>
              <a:rPr lang="en-US" sz="1200" baseline="0" dirty="0" smtClean="0"/>
              <a:t>Poll workers are responsible for ensuring that the voting process in the polling place goes smoothly and all registered voters in their area have a chance to vote independently and confidentially.</a:t>
            </a:r>
          </a:p>
          <a:p>
            <a:endParaRPr lang="en-US" sz="1200" baseline="0" dirty="0" smtClean="0"/>
          </a:p>
          <a:p>
            <a:r>
              <a:rPr lang="en-US" sz="1200" baseline="0" dirty="0" smtClean="0"/>
              <a:t>The person in charge of the poll workers at a polling place is the Precinct Supervisor.</a:t>
            </a:r>
            <a:endParaRPr lang="en-US" sz="1200"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voting assistant should ask the voter if she/he has any worries, or concerns, about voting. Asking about any worries gives the voter a chance to talk about voting.  The voting assistant should not lecture. Perhaps the voter has been told he or she can’t vote because of a disability. Perhaps he or she had a bad experience before at a polling place.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Asking about concerns brings out the persons previous experience with voting. The voting assistant should be ready to talk about voting and encourage the voter to take part in the electoral process. </a:t>
            </a:r>
            <a:endParaRPr lang="en-US" dirty="0" smtClean="0"/>
          </a:p>
          <a:p>
            <a:r>
              <a:rPr lang="en-US" baseline="0" dirty="0" smtClean="0"/>
              <a:t> </a:t>
            </a:r>
          </a:p>
          <a:p>
            <a:r>
              <a:rPr lang="en-US" dirty="0" smtClean="0"/>
              <a:t>Ask the voter</a:t>
            </a:r>
            <a:r>
              <a:rPr lang="en-US" baseline="0" dirty="0" smtClean="0"/>
              <a:t> questions like the following to get them talking and more engaged with the voting process</a:t>
            </a:r>
          </a:p>
          <a:p>
            <a:pPr marL="457200" lvl="1" indent="0">
              <a:buNone/>
            </a:pPr>
            <a:r>
              <a:rPr lang="en-US" sz="1200" dirty="0" smtClean="0">
                <a:solidFill>
                  <a:schemeClr val="bg1">
                    <a:lumMod val="95000"/>
                  </a:schemeClr>
                </a:solidFill>
              </a:rPr>
              <a:t>Do you worry about voting? What do you worry about?</a:t>
            </a:r>
          </a:p>
          <a:p>
            <a:pPr marL="457200" lvl="1" indent="0">
              <a:buNone/>
            </a:pPr>
            <a:r>
              <a:rPr lang="en-US" sz="1200" dirty="0" smtClean="0">
                <a:solidFill>
                  <a:schemeClr val="bg1">
                    <a:lumMod val="95000"/>
                  </a:schemeClr>
                </a:solidFill>
              </a:rPr>
              <a:t>Have you had a bad voting experience in the past that makes you worried?</a:t>
            </a:r>
          </a:p>
          <a:p>
            <a:endParaRPr lang="en-US" sz="120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solidFill>
                  <a:schemeClr val="bg1">
                    <a:lumMod val="95000"/>
                  </a:schemeClr>
                </a:solidFill>
              </a:rPr>
              <a:t>Action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sym typeface="Wingdings"/>
              </a:rPr>
              <a:t>  </a:t>
            </a:r>
            <a:r>
              <a:rPr lang="en-US" sz="1200" dirty="0" smtClean="0">
                <a:solidFill>
                  <a:schemeClr val="bg1">
                    <a:lumMod val="95000"/>
                  </a:schemeClr>
                </a:solidFill>
              </a:rPr>
              <a:t>HELP THE VOTER WRITE DOWN WHAT WORRIES THEM ABOUT VOTING</a:t>
            </a:r>
          </a:p>
          <a:p>
            <a:endParaRPr lang="en-US" sz="1200" dirty="0" smtClean="0">
              <a:solidFill>
                <a:schemeClr val="bg1">
                  <a:lumMod val="95000"/>
                </a:schemeClr>
              </a:solidFill>
            </a:endParaRPr>
          </a:p>
          <a:p>
            <a:r>
              <a:rPr lang="en-US" sz="1200" dirty="0" smtClean="0">
                <a:solidFill>
                  <a:schemeClr val="bg1">
                    <a:lumMod val="95000"/>
                  </a:schemeClr>
                </a:solidFill>
              </a:rPr>
              <a:t>Hints:</a:t>
            </a:r>
          </a:p>
          <a:p>
            <a:pPr lvl="1">
              <a:buFont typeface="Arial" pitchFamily="34" charset="0"/>
              <a:buChar char="•"/>
            </a:pPr>
            <a:r>
              <a:rPr lang="en-US" sz="1200" dirty="0" smtClean="0">
                <a:solidFill>
                  <a:schemeClr val="bg1">
                    <a:lumMod val="95000"/>
                  </a:schemeClr>
                </a:solidFill>
              </a:rPr>
              <a:t>  Give the voter time to think about their worries and state them</a:t>
            </a:r>
          </a:p>
          <a:p>
            <a:pPr lvl="1">
              <a:buFont typeface="Arial" pitchFamily="34" charset="0"/>
              <a:buChar char="•"/>
            </a:pPr>
            <a:r>
              <a:rPr lang="en-US" sz="1200" dirty="0" smtClean="0">
                <a:solidFill>
                  <a:schemeClr val="bg1">
                    <a:lumMod val="95000"/>
                  </a:schemeClr>
                </a:solidFill>
              </a:rPr>
              <a:t>  Refer to their worries later during in the planning process</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solidFill>
                  <a:schemeClr val="bg1">
                    <a:lumMod val="95000"/>
                  </a:schemeClr>
                </a:solidFill>
              </a:rPr>
              <a:t>  Voting assistants</a:t>
            </a:r>
            <a:r>
              <a:rPr lang="en-US" sz="1200" baseline="0" dirty="0" smtClean="0">
                <a:solidFill>
                  <a:schemeClr val="bg1">
                    <a:lumMod val="95000"/>
                  </a:schemeClr>
                </a:solidFill>
              </a:rPr>
              <a:t> can share their own experiences – good and bad – with the voter.</a:t>
            </a:r>
            <a:endParaRPr lang="en-US" sz="1200" dirty="0" smtClean="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a:buNone/>
            </a:pPr>
            <a:endParaRPr lang="en-US" dirty="0" smtClean="0">
              <a:solidFill>
                <a:schemeClr val="bg1">
                  <a:lumMod val="95000"/>
                </a:schemeClr>
              </a:solidFill>
            </a:endParaRPr>
          </a:p>
          <a:p>
            <a:pPr>
              <a:buNone/>
            </a:pPr>
            <a:r>
              <a:rPr lang="en-US" dirty="0" smtClean="0">
                <a:solidFill>
                  <a:schemeClr val="bg1">
                    <a:lumMod val="95000"/>
                  </a:schemeClr>
                </a:solidFill>
              </a:rPr>
              <a:t>Supported voting occurs</a:t>
            </a:r>
            <a:r>
              <a:rPr lang="en-US" baseline="0" dirty="0" smtClean="0">
                <a:solidFill>
                  <a:schemeClr val="bg1">
                    <a:lumMod val="95000"/>
                  </a:schemeClr>
                </a:solidFill>
              </a:rPr>
              <a:t> when a person with developmental disabilities requests and receives assistance at the polling place or in the voting booth to cast a ballot.</a:t>
            </a:r>
          </a:p>
          <a:p>
            <a:pPr>
              <a:buNone/>
            </a:pPr>
            <a:endParaRPr lang="en-US" dirty="0" smtClean="0">
              <a:solidFill>
                <a:schemeClr val="bg1">
                  <a:lumMod val="95000"/>
                </a:schemeClr>
              </a:solidFill>
            </a:endParaRPr>
          </a:p>
          <a:p>
            <a:pPr>
              <a:buNone/>
            </a:pPr>
            <a:r>
              <a:rPr lang="en-US" dirty="0" smtClean="0">
                <a:solidFill>
                  <a:schemeClr val="bg1">
                    <a:lumMod val="95000"/>
                  </a:schemeClr>
                </a:solidFill>
              </a:rPr>
              <a:t>Help</a:t>
            </a:r>
            <a:r>
              <a:rPr lang="en-US" baseline="0" dirty="0" smtClean="0">
                <a:solidFill>
                  <a:schemeClr val="bg1">
                    <a:lumMod val="95000"/>
                  </a:schemeClr>
                </a:solidFill>
              </a:rPr>
              <a:t> the voter answer the following questions: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Does the voter want or need help to vote?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95000"/>
                  </a:schemeClr>
                </a:solidFill>
              </a:rPr>
              <a:t>Who can help a voter vote? </a:t>
            </a:r>
          </a:p>
          <a:p>
            <a:pPr lvl="0">
              <a:buNone/>
            </a:pPr>
            <a:endParaRPr lang="en-US" dirty="0" smtClean="0">
              <a:solidFill>
                <a:schemeClr val="bg1">
                  <a:lumMod val="95000"/>
                </a:schemeClr>
              </a:solidFill>
            </a:endParaRPr>
          </a:p>
          <a:p>
            <a:pPr marL="0" indent="0">
              <a:buNone/>
            </a:pPr>
            <a:r>
              <a:rPr lang="en-US" u="sng" dirty="0" smtClean="0">
                <a:solidFill>
                  <a:schemeClr val="bg1">
                    <a:lumMod val="95000"/>
                  </a:schemeClr>
                </a:solidFill>
              </a:rPr>
              <a:t>Action Steps:</a:t>
            </a:r>
            <a:r>
              <a:rPr lang="en-US" u="sng" baseline="0" dirty="0" smtClean="0">
                <a:solidFill>
                  <a:schemeClr val="bg1">
                    <a:lumMod val="95000"/>
                  </a:schemeClr>
                </a:solidFill>
              </a:rPr>
              <a:t> </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CONTACT THE LOCAL P&amp;A TO FIND OUT WHAT VOTING ASSISTANCE IS AVAILABLE ON ELECTION DAY</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IF HELP IS NEEDED, ARRANGE FOR THE HELP THE VOTER PREFERS BEFORE ELECTION DAY</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P&amp;A Trainers: The following slides</a:t>
            </a:r>
            <a:r>
              <a:rPr lang="en-US" i="1" baseline="0" dirty="0" smtClean="0"/>
              <a:t> show </a:t>
            </a:r>
            <a:r>
              <a:rPr lang="en-US" i="1" dirty="0" smtClean="0"/>
              <a:t>steps the</a:t>
            </a:r>
            <a:r>
              <a:rPr lang="en-US" i="1" baseline="0" dirty="0" smtClean="0"/>
              <a:t> voter will follow when he or she goes to the polls.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Trainees should understand that i</a:t>
            </a:r>
            <a:r>
              <a:rPr lang="en-US" sz="1200" dirty="0" smtClean="0">
                <a:solidFill>
                  <a:schemeClr val="bg1">
                    <a:lumMod val="95000"/>
                  </a:schemeClr>
                </a:solidFill>
              </a:rPr>
              <a:t>t is important to help the voter become familiar and comfortable with what happens at each step of the voting process at a polling place (signing in, casting a ballot,</a:t>
            </a:r>
            <a:r>
              <a:rPr lang="en-US" sz="1200" baseline="0" dirty="0" smtClean="0">
                <a:solidFill>
                  <a:schemeClr val="bg1">
                    <a:lumMod val="95000"/>
                  </a:schemeClr>
                </a:solidFill>
              </a:rPr>
              <a:t> and having the votes recorded</a:t>
            </a:r>
            <a:r>
              <a:rPr lang="en-US" sz="1200" dirty="0" smtClean="0">
                <a:solidFill>
                  <a:schemeClr val="bg1">
                    <a:lumMod val="95000"/>
                  </a:schemeClr>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Check in is the first place the voter will go when they arrive at the local polling place</a:t>
            </a:r>
            <a:r>
              <a:rPr lang="en-US" dirty="0" smtClean="0"/>
              <a:t>.  Here they will tell the poll worker their name, present their voter registration card or other document so</a:t>
            </a:r>
            <a:r>
              <a:rPr lang="en-US" baseline="0" dirty="0" smtClean="0"/>
              <a:t> that they can check the voter registration list to see that the voter is registered.</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lumMod val="95000"/>
                  </a:schemeClr>
                </a:solidFill>
              </a:rPr>
              <a:t>Help the voter answer the following question: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lumMod val="95000"/>
                  </a:schemeClr>
                </a:solidFill>
              </a:rPr>
              <a:t>What does the voter do first after entering a polling place?</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dirty="0" smtClean="0">
              <a:solidFill>
                <a:schemeClr val="bg1">
                  <a:lumMod val="95000"/>
                </a:schemeClr>
              </a:solidFill>
            </a:endParaRPr>
          </a:p>
          <a:p>
            <a:r>
              <a:rPr lang="en-US" sz="1200" dirty="0" smtClean="0">
                <a:solidFill>
                  <a:schemeClr val="bg1">
                    <a:lumMod val="95000"/>
                  </a:schemeClr>
                </a:solidFill>
              </a:rPr>
              <a:t>Each voter has the right to cast a vote on their own without being controlled by someone else. After checking in, the voter is directed to a voting booth and given a paper ballot</a:t>
            </a:r>
            <a:r>
              <a:rPr lang="en-US" sz="1200" baseline="0" dirty="0" smtClean="0">
                <a:solidFill>
                  <a:schemeClr val="bg1">
                    <a:lumMod val="95000"/>
                  </a:schemeClr>
                </a:solidFill>
              </a:rPr>
              <a:t> or shown how to use a voting machine.</a:t>
            </a:r>
          </a:p>
          <a:p>
            <a:endParaRPr lang="en-US" sz="1200" baseline="0" dirty="0" smtClean="0">
              <a:solidFill>
                <a:schemeClr val="bg1">
                  <a:lumMod val="95000"/>
                </a:schemeClr>
              </a:solidFill>
            </a:endParaRPr>
          </a:p>
          <a:p>
            <a:r>
              <a:rPr lang="en-US" sz="1200" baseline="0" dirty="0" smtClean="0">
                <a:solidFill>
                  <a:schemeClr val="bg1">
                    <a:lumMod val="95000"/>
                  </a:schemeClr>
                </a:solidFill>
              </a:rPr>
              <a:t>Ask the voter the following questions:</a:t>
            </a:r>
          </a:p>
          <a:p>
            <a:pPr lvl="1"/>
            <a:r>
              <a:rPr lang="en-US" sz="1200" baseline="0" dirty="0" smtClean="0">
                <a:solidFill>
                  <a:schemeClr val="bg1">
                    <a:lumMod val="95000"/>
                  </a:schemeClr>
                </a:solidFill>
              </a:rPr>
              <a:t>What will you do after you check in?</a:t>
            </a:r>
          </a:p>
          <a:p>
            <a:pPr lvl="1"/>
            <a:r>
              <a:rPr lang="en-US" sz="1200" baseline="0" dirty="0" smtClean="0">
                <a:solidFill>
                  <a:schemeClr val="bg1">
                    <a:lumMod val="95000"/>
                  </a:schemeClr>
                </a:solidFill>
              </a:rPr>
              <a:t>What kind of ballot do you expect to see?</a:t>
            </a:r>
          </a:p>
          <a:p>
            <a:pPr lvl="1"/>
            <a:r>
              <a:rPr lang="en-US" sz="1200" baseline="0" dirty="0" smtClean="0">
                <a:solidFill>
                  <a:schemeClr val="bg1">
                    <a:lumMod val="95000"/>
                  </a:schemeClr>
                </a:solidFill>
              </a:rPr>
              <a:t>What kind of ballot do you want to use?</a:t>
            </a:r>
          </a:p>
          <a:p>
            <a:pPr lvl="1"/>
            <a:r>
              <a:rPr lang="en-US" sz="1200" baseline="0" dirty="0" smtClean="0">
                <a:solidFill>
                  <a:schemeClr val="bg1">
                    <a:lumMod val="95000"/>
                  </a:schemeClr>
                </a:solidFill>
              </a:rPr>
              <a:t>Have you practiced using that kind of ballot?</a:t>
            </a:r>
          </a:p>
          <a:p>
            <a:pPr lvl="1"/>
            <a:r>
              <a:rPr lang="en-US" sz="1200" baseline="0" dirty="0" smtClean="0">
                <a:solidFill>
                  <a:schemeClr val="bg1">
                    <a:lumMod val="95000"/>
                  </a:schemeClr>
                </a:solidFill>
              </a:rPr>
              <a:t>Do you want assistance with the mechanics of voting?</a:t>
            </a:r>
          </a:p>
          <a:p>
            <a:pPr lvl="1"/>
            <a:endParaRPr lang="en-US" sz="1200" baseline="0" dirty="0" smtClean="0">
              <a:solidFill>
                <a:schemeClr val="bg1">
                  <a:lumMod val="95000"/>
                </a:schemeClr>
              </a:solidFill>
            </a:endParaRPr>
          </a:p>
          <a:p>
            <a:r>
              <a:rPr lang="en-US" sz="1200" u="sng" baseline="0" dirty="0" smtClean="0">
                <a:solidFill>
                  <a:schemeClr val="bg1">
                    <a:lumMod val="95000"/>
                  </a:schemeClr>
                </a:solidFill>
              </a:rPr>
              <a:t>Action Step:</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HELP THE VOTER PRACTICE VOTING IF THEY HAVE NOT ALREADY DONE SO</a:t>
            </a:r>
          </a:p>
          <a:p>
            <a:endParaRPr lang="en-US" sz="1200" dirty="0" smtClean="0">
              <a:solidFill>
                <a:schemeClr val="bg1">
                  <a:lumMod val="95000"/>
                </a:schemeClr>
              </a:solidFill>
            </a:endParaRPr>
          </a:p>
          <a:p>
            <a:r>
              <a:rPr lang="en-US" sz="1200" dirty="0" smtClean="0">
                <a:solidFill>
                  <a:schemeClr val="bg1">
                    <a:lumMod val="95000"/>
                  </a:schemeClr>
                </a:solidFill>
              </a:rPr>
              <a:t>Information to share:</a:t>
            </a:r>
          </a:p>
          <a:p>
            <a:pPr lvl="1">
              <a:buFont typeface="Arial" pitchFamily="34" charset="0"/>
              <a:buChar char="•"/>
            </a:pPr>
            <a:r>
              <a:rPr lang="en-US" sz="1200" dirty="0" smtClean="0">
                <a:solidFill>
                  <a:schemeClr val="bg1">
                    <a:lumMod val="95000"/>
                  </a:schemeClr>
                </a:solidFill>
              </a:rPr>
              <a:t>  Remind the voter that he</a:t>
            </a:r>
            <a:r>
              <a:rPr lang="en-US" sz="1200" baseline="0" dirty="0" smtClean="0">
                <a:solidFill>
                  <a:schemeClr val="bg1">
                    <a:lumMod val="95000"/>
                  </a:schemeClr>
                </a:solidFill>
              </a:rPr>
              <a:t> or she can vote in some contests on the ballot and not vote in others </a:t>
            </a:r>
            <a:endParaRPr lang="en-US" sz="1200"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After ballots</a:t>
            </a:r>
            <a:r>
              <a:rPr lang="en-US" baseline="0" dirty="0" smtClean="0"/>
              <a:t> are cast, the votes are recorded.  Ballots cast on a machine are recorded by the </a:t>
            </a:r>
            <a:r>
              <a:rPr lang="en-US" baseline="0" dirty="0" smtClean="0"/>
              <a:t>machine.</a:t>
            </a:r>
            <a:endParaRPr lang="en-US" baseline="0" dirty="0" smtClean="0"/>
          </a:p>
          <a:p>
            <a:r>
              <a:rPr lang="en-US" baseline="0" dirty="0" smtClean="0"/>
              <a:t>Paper ballots are put into a ballot box to be counted by elections </a:t>
            </a:r>
            <a:r>
              <a:rPr lang="en-US" baseline="0" dirty="0" smtClean="0"/>
              <a:t>officials.</a:t>
            </a:r>
            <a:endParaRPr lang="en-US" baseline="0" dirty="0" smtClean="0"/>
          </a:p>
          <a:p>
            <a:endParaRPr lang="en-US" baseline="0" dirty="0" smtClean="0"/>
          </a:p>
          <a:p>
            <a:r>
              <a:rPr lang="en-US" baseline="0" dirty="0" smtClean="0"/>
              <a:t>Help the voter answer the following questions:</a:t>
            </a:r>
          </a:p>
          <a:p>
            <a:pPr lvl="1"/>
            <a:r>
              <a:rPr lang="en-US" baseline="0" dirty="0" smtClean="0"/>
              <a:t>Does the voter know how his or her votes will be recorded?</a:t>
            </a:r>
          </a:p>
          <a:p>
            <a:pPr lvl="1"/>
            <a:r>
              <a:rPr lang="en-US" baseline="0" dirty="0" smtClean="0"/>
              <a:t>If voters receive an “I voted” sticker after voting, does the voter want to wear one?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indent="0">
              <a:buNone/>
            </a:pPr>
            <a:endParaRPr lang="en-US" sz="1200" dirty="0" smtClean="0">
              <a:solidFill>
                <a:schemeClr val="bg1">
                  <a:lumMod val="95000"/>
                </a:schemeClr>
              </a:solidFill>
            </a:endParaRPr>
          </a:p>
          <a:p>
            <a:pPr marL="0" indent="0">
              <a:buNone/>
            </a:pPr>
            <a:r>
              <a:rPr lang="en-US" sz="1200" i="1" dirty="0" smtClean="0">
                <a:solidFill>
                  <a:schemeClr val="bg1">
                    <a:lumMod val="95000"/>
                  </a:schemeClr>
                </a:solidFill>
              </a:rPr>
              <a:t>P&amp;A Trainers:  Explain to</a:t>
            </a:r>
            <a:r>
              <a:rPr lang="en-US" sz="1200" i="1" baseline="0" dirty="0" smtClean="0">
                <a:solidFill>
                  <a:schemeClr val="bg1">
                    <a:lumMod val="95000"/>
                  </a:schemeClr>
                </a:solidFill>
              </a:rPr>
              <a:t> trainees that the following set of four slides addresses how to respond if a voter is kept from voting by a poll worker at a polling place on Election Day.</a:t>
            </a:r>
            <a:endParaRPr lang="en-US" sz="1200" i="1" dirty="0" smtClean="0">
              <a:solidFill>
                <a:schemeClr val="bg1">
                  <a:lumMod val="95000"/>
                </a:schemeClr>
              </a:solidFill>
            </a:endParaRPr>
          </a:p>
          <a:p>
            <a:pPr marL="0" indent="0">
              <a:buNone/>
            </a:pPr>
            <a:endParaRPr lang="en-US" sz="1200" dirty="0" smtClean="0">
              <a:solidFill>
                <a:schemeClr val="bg1">
                  <a:lumMod val="95000"/>
                </a:schemeClr>
              </a:solidFill>
            </a:endParaRPr>
          </a:p>
          <a:p>
            <a:pPr marL="0" indent="0">
              <a:buNone/>
            </a:pPr>
            <a:r>
              <a:rPr lang="en-US" sz="1200" dirty="0" smtClean="0">
                <a:solidFill>
                  <a:schemeClr val="bg1">
                    <a:lumMod val="95000"/>
                  </a:schemeClr>
                </a:solidFill>
              </a:rPr>
              <a:t>Help the voter</a:t>
            </a:r>
            <a:r>
              <a:rPr lang="en-US" sz="1200" baseline="0" dirty="0" smtClean="0">
                <a:solidFill>
                  <a:schemeClr val="bg1">
                    <a:lumMod val="95000"/>
                  </a:schemeClr>
                </a:solidFill>
              </a:rPr>
              <a:t> answer the following questions:</a:t>
            </a:r>
          </a:p>
          <a:p>
            <a:pPr marL="457200" lvl="1" indent="0">
              <a:buNone/>
            </a:pPr>
            <a:r>
              <a:rPr lang="en-US" sz="1200" dirty="0" smtClean="0">
                <a:solidFill>
                  <a:schemeClr val="bg1">
                    <a:lumMod val="95000"/>
                  </a:schemeClr>
                </a:solidFill>
              </a:rPr>
              <a:t>What can the voter do if he or she has problems voting at a polling place or sees someone else having problems?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Who can the voter call if he or she has problems or questions about voting in their state?</a:t>
            </a:r>
          </a:p>
          <a:p>
            <a:pPr marL="0" indent="0">
              <a:buNone/>
            </a:pPr>
            <a:endParaRPr lang="en-US" sz="1200" dirty="0" smtClean="0">
              <a:solidFill>
                <a:schemeClr val="bg1">
                  <a:lumMod val="95000"/>
                </a:schemeClr>
              </a:solidFill>
            </a:endParaRPr>
          </a:p>
          <a:p>
            <a:pPr marL="0" indent="0">
              <a:buNone/>
            </a:pPr>
            <a:r>
              <a:rPr lang="en-US" sz="1200" dirty="0" smtClean="0">
                <a:solidFill>
                  <a:schemeClr val="bg1">
                    <a:lumMod val="95000"/>
                  </a:schemeClr>
                </a:solidFill>
              </a:rPr>
              <a:t>Action Step:</a:t>
            </a:r>
            <a:endParaRPr lang="en-US" sz="1200" baseline="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CHECK </a:t>
            </a:r>
            <a:r>
              <a:rPr lang="en-US" sz="1200" kern="1200" baseline="0" dirty="0" smtClean="0">
                <a:solidFill>
                  <a:schemeClr val="bg1"/>
                </a:solidFill>
                <a:latin typeface="+mn-lt"/>
                <a:ea typeface="+mn-ea"/>
                <a:cs typeface="+mn-cs"/>
              </a:rPr>
              <a:t>THE STATE </a:t>
            </a:r>
            <a:r>
              <a:rPr lang="en-US" sz="1200" kern="1200" baseline="0" dirty="0" smtClean="0">
                <a:solidFill>
                  <a:schemeClr val="bg1"/>
                </a:solidFill>
                <a:latin typeface="+mn-lt"/>
                <a:ea typeface="+mn-ea"/>
                <a:cs typeface="+mn-cs"/>
              </a:rPr>
              <a:t>INSERT FOR THE PROTECTION AND ADVOCACY ORGANIZATION THE VOTER CAN CALL IF PROBLEMS </a:t>
            </a:r>
            <a:r>
              <a:rPr lang="en-US" sz="1200" kern="1200" baseline="0" dirty="0" smtClean="0">
                <a:solidFill>
                  <a:schemeClr val="bg1"/>
                </a:solidFill>
                <a:latin typeface="+mn-lt"/>
                <a:ea typeface="+mn-ea"/>
                <a:cs typeface="+mn-cs"/>
              </a:rPr>
              <a:t>OCCUR</a:t>
            </a:r>
            <a:br>
              <a:rPr lang="en-US" sz="1200" kern="1200" baseline="0" dirty="0" smtClean="0">
                <a:solidFill>
                  <a:schemeClr val="bg1"/>
                </a:solidFill>
                <a:latin typeface="+mn-lt"/>
                <a:ea typeface="+mn-ea"/>
                <a:cs typeface="+mn-cs"/>
              </a:rPr>
            </a:br>
            <a:r>
              <a:rPr lang="en-US" sz="1200" kern="1200" baseline="0" dirty="0" smtClean="0">
                <a:solidFill>
                  <a:schemeClr val="bg1"/>
                </a:solidFill>
                <a:latin typeface="+mn-lt"/>
                <a:ea typeface="+mn-ea"/>
                <a:cs typeface="+mn-cs"/>
              </a:rPr>
              <a:t>     </a:t>
            </a:r>
            <a:r>
              <a:rPr lang="en-US" sz="1200" kern="1200" baseline="0" dirty="0" smtClean="0">
                <a:solidFill>
                  <a:schemeClr val="bg1"/>
                </a:solidFill>
                <a:latin typeface="+mn-lt"/>
                <a:ea typeface="+mn-ea"/>
                <a:cs typeface="+mn-cs"/>
              </a:rPr>
              <a:t>ON ELECTION DAY</a:t>
            </a:r>
          </a:p>
          <a:p>
            <a:pPr marL="0" indent="0">
              <a:buNone/>
            </a:pPr>
            <a:endParaRPr lang="en-US" sz="1200" dirty="0" smtClean="0">
              <a:solidFill>
                <a:schemeClr val="bg1">
                  <a:lumMod val="95000"/>
                </a:schemeClr>
              </a:solidFill>
            </a:endParaRPr>
          </a:p>
          <a:p>
            <a:pPr marL="0" indent="0">
              <a:buNone/>
            </a:pPr>
            <a:r>
              <a:rPr lang="en-US" sz="1200" dirty="0" smtClean="0">
                <a:solidFill>
                  <a:schemeClr val="bg1">
                    <a:lumMod val="95000"/>
                  </a:schemeClr>
                </a:solidFill>
              </a:rPr>
              <a:t>Information to share:</a:t>
            </a:r>
          </a:p>
          <a:p>
            <a:pPr marL="0" indent="0">
              <a:buNone/>
            </a:pPr>
            <a:r>
              <a:rPr lang="en-US" sz="1200" dirty="0" smtClean="0">
                <a:solidFill>
                  <a:schemeClr val="bg1">
                    <a:lumMod val="95000"/>
                  </a:schemeClr>
                </a:solidFill>
              </a:rPr>
              <a:t>The voter can call the local P&amp;A or Elections Office if:</a:t>
            </a:r>
          </a:p>
          <a:p>
            <a:pPr marL="457200" lvl="1" indent="0">
              <a:buFont typeface="Arial" pitchFamily="34" charset="0"/>
              <a:buChar char="•"/>
            </a:pPr>
            <a:r>
              <a:rPr lang="en-US" sz="1200" dirty="0" smtClean="0">
                <a:solidFill>
                  <a:schemeClr val="bg1">
                    <a:lumMod val="95000"/>
                  </a:schemeClr>
                </a:solidFill>
              </a:rPr>
              <a:t>The voter is</a:t>
            </a:r>
            <a:r>
              <a:rPr lang="en-US" sz="1200" baseline="0" dirty="0" smtClean="0">
                <a:solidFill>
                  <a:schemeClr val="bg1">
                    <a:lumMod val="95000"/>
                  </a:schemeClr>
                </a:solidFill>
              </a:rPr>
              <a:t> stopped from voting by a poll worker</a:t>
            </a:r>
          </a:p>
          <a:p>
            <a:pPr marL="457200" lvl="1" indent="0">
              <a:buFont typeface="Arial" pitchFamily="34" charset="0"/>
              <a:buChar char="•"/>
            </a:pPr>
            <a:r>
              <a:rPr lang="en-US" sz="1200" baseline="0" dirty="0" smtClean="0">
                <a:solidFill>
                  <a:schemeClr val="bg1">
                    <a:lumMod val="95000"/>
                  </a:schemeClr>
                </a:solidFill>
              </a:rPr>
              <a:t>The voter is asked to vote using a provisional ballot</a:t>
            </a:r>
          </a:p>
          <a:p>
            <a:pPr marL="457200" lvl="1" indent="0">
              <a:buFont typeface="Arial" pitchFamily="34" charset="0"/>
              <a:buChar char="•"/>
            </a:pPr>
            <a:r>
              <a:rPr lang="en-US" sz="1200" baseline="0" dirty="0" smtClean="0">
                <a:solidFill>
                  <a:schemeClr val="bg1">
                    <a:lumMod val="95000"/>
                  </a:schemeClr>
                </a:solidFill>
              </a:rPr>
              <a:t>The voter doesn’t understand a poll worker’s explanation of why he or she can’t vote</a:t>
            </a:r>
          </a:p>
          <a:p>
            <a:pPr marL="457200" lvl="1" indent="0">
              <a:buFont typeface="Arial" pitchFamily="34" charset="0"/>
              <a:buChar char="•"/>
            </a:pPr>
            <a:r>
              <a:rPr lang="en-US" sz="1200" baseline="0" dirty="0" smtClean="0">
                <a:solidFill>
                  <a:schemeClr val="bg1">
                    <a:lumMod val="95000"/>
                  </a:schemeClr>
                </a:solidFill>
              </a:rPr>
              <a:t>The voter thinks the poll worker’s explanation is wrong</a:t>
            </a:r>
            <a:endParaRPr lang="en-US" sz="1200" dirty="0" smtClean="0">
              <a:solidFill>
                <a:schemeClr val="bg1">
                  <a:lumMod val="95000"/>
                </a:schemeClr>
              </a:solidFill>
            </a:endParaRPr>
          </a:p>
          <a:p>
            <a:pPr marL="0" indent="0">
              <a:buNone/>
            </a:pPr>
            <a:endParaRPr lang="en-US" sz="1200"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Help </a:t>
            </a:r>
            <a:r>
              <a:rPr lang="en-US" dirty="0" smtClean="0"/>
              <a:t>the voter answer the following questions:</a:t>
            </a:r>
          </a:p>
          <a:p>
            <a:pPr lvl="1"/>
            <a:r>
              <a:rPr lang="en-US" dirty="0" smtClean="0"/>
              <a:t>Who is in charge of poll workers at a polling place?</a:t>
            </a:r>
          </a:p>
          <a:p>
            <a:pPr lvl="1"/>
            <a:r>
              <a:rPr lang="en-US" dirty="0" smtClean="0"/>
              <a:t>Who should the voter ask to speak to if he or she has a</a:t>
            </a:r>
            <a:r>
              <a:rPr lang="en-US" baseline="0" dirty="0" smtClean="0"/>
              <a:t> problem voting at a polling place?</a:t>
            </a:r>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Help the voter answer the following question: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What</a:t>
            </a:r>
            <a:r>
              <a:rPr lang="en-US" sz="1200" baseline="0" dirty="0" smtClean="0">
                <a:solidFill>
                  <a:schemeClr val="bg1">
                    <a:lumMod val="95000"/>
                  </a:schemeClr>
                </a:solidFill>
              </a:rPr>
              <a:t> is a provisional ballot?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lumMod val="95000"/>
                  </a:schemeClr>
                </a:solidFill>
              </a:rPr>
              <a:t>How can you avoid voting with a provisional ballot instead of a regular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95000"/>
                  </a:schemeClr>
                </a:solidFill>
              </a:rPr>
              <a:t>Information to share:</a:t>
            </a:r>
          </a:p>
          <a:p>
            <a:pPr lvl="1">
              <a:buFont typeface="Arial" pitchFamily="34" charset="0"/>
              <a:buChar char="•"/>
            </a:pPr>
            <a:r>
              <a:rPr lang="en-US" sz="1200" dirty="0" smtClean="0">
                <a:solidFill>
                  <a:schemeClr val="bg1">
                    <a:lumMod val="95000"/>
                  </a:schemeClr>
                </a:solidFill>
              </a:rPr>
              <a:t>  The Elections Office is in charge of all ways of voting, including at polling places </a:t>
            </a:r>
          </a:p>
          <a:p>
            <a:pPr lvl="1">
              <a:buFont typeface="Arial" pitchFamily="34" charset="0"/>
              <a:buChar char="•"/>
            </a:pPr>
            <a:r>
              <a:rPr lang="en-US" sz="1200" dirty="0" smtClean="0">
                <a:solidFill>
                  <a:schemeClr val="bg1">
                    <a:lumMod val="95000"/>
                  </a:schemeClr>
                </a:solidFill>
              </a:rPr>
              <a:t>  If officials at a polling place don’t let a person vote, the voter should insist that they call the Elections Office</a:t>
            </a:r>
          </a:p>
          <a:p>
            <a:pPr lvl="1">
              <a:buFont typeface="Arial" pitchFamily="34" charset="0"/>
              <a:buChar char="•"/>
            </a:pPr>
            <a:r>
              <a:rPr lang="en-US" sz="1200" dirty="0" smtClean="0">
                <a:solidFill>
                  <a:schemeClr val="bg1">
                    <a:lumMod val="95000"/>
                  </a:schemeClr>
                </a:solidFill>
              </a:rPr>
              <a:t>  The</a:t>
            </a:r>
            <a:r>
              <a:rPr lang="en-US" sz="1200" baseline="0" dirty="0" smtClean="0">
                <a:solidFill>
                  <a:schemeClr val="bg1">
                    <a:lumMod val="95000"/>
                  </a:schemeClr>
                </a:solidFill>
              </a:rPr>
              <a:t> voter or a voting assistant should request help by phone from </a:t>
            </a:r>
            <a:r>
              <a:rPr lang="en-US" sz="1200" dirty="0" smtClean="0">
                <a:solidFill>
                  <a:schemeClr val="bg1">
                    <a:lumMod val="95000"/>
                  </a:schemeClr>
                </a:solidFill>
              </a:rPr>
              <a:t>someone at the Elections Office before agreeing to cast</a:t>
            </a:r>
          </a:p>
          <a:p>
            <a:pPr lvl="1">
              <a:buFont typeface="Arial" pitchFamily="34" charset="0"/>
              <a:buNone/>
            </a:pPr>
            <a:r>
              <a:rPr lang="en-US" sz="1200" baseline="0" dirty="0" smtClean="0">
                <a:solidFill>
                  <a:schemeClr val="bg1">
                    <a:lumMod val="95000"/>
                  </a:schemeClr>
                </a:solidFill>
              </a:rPr>
              <a:t>   </a:t>
            </a:r>
            <a:r>
              <a:rPr lang="en-US" sz="1200" dirty="0" smtClean="0">
                <a:solidFill>
                  <a:schemeClr val="bg1">
                    <a:lumMod val="95000"/>
                  </a:schemeClr>
                </a:solidFill>
              </a:rPr>
              <a:t> a provisional ballot</a:t>
            </a: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Help the voter answer the following question:</a:t>
            </a:r>
          </a:p>
          <a:p>
            <a:pPr lvl="1"/>
            <a:r>
              <a:rPr lang="en-US" dirty="0" smtClean="0"/>
              <a:t>It there is a problem voting at the polling place, who can you call for help?</a:t>
            </a:r>
          </a:p>
          <a:p>
            <a:endParaRPr lang="en-US" u="sng" baseline="0" dirty="0" smtClean="0"/>
          </a:p>
          <a:p>
            <a:r>
              <a:rPr lang="en-US" u="sng" baseline="0" dirty="0" smtClean="0"/>
              <a:t>Action Step:</a:t>
            </a:r>
            <a:endParaRPr lang="en-US" u="sng" dirty="0" smtClean="0"/>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MAKE SURE THE VOTER TAKES PHONE NUMBERS FOR THE LOCAL P&amp;A AND ELECTIONS OFFICE TO THE POLLING PLACE</a:t>
            </a:r>
          </a:p>
          <a:p>
            <a:endParaRPr lang="en-US" dirty="0" smtClean="0"/>
          </a:p>
          <a:p>
            <a:r>
              <a:rPr lang="en-US" dirty="0" smtClean="0"/>
              <a:t>Information to share:</a:t>
            </a:r>
          </a:p>
          <a:p>
            <a:pPr lvl="1"/>
            <a:r>
              <a:rPr lang="en-US" dirty="0" smtClean="0"/>
              <a:t>The Precinct Supervisor, local P&amp;A, and the Elections Office are all places to ask</a:t>
            </a:r>
            <a:r>
              <a:rPr lang="en-US" baseline="0" dirty="0" smtClean="0"/>
              <a:t> for help</a:t>
            </a:r>
          </a:p>
          <a:p>
            <a:endParaRPr lang="en-US" baseline="0" dirty="0" smtClean="0"/>
          </a:p>
        </p:txBody>
      </p:sp>
      <p:sp>
        <p:nvSpPr>
          <p:cNvPr id="4" name="Slide Number Placeholder 3"/>
          <p:cNvSpPr>
            <a:spLocks noGrp="1"/>
          </p:cNvSpPr>
          <p:nvPr>
            <p:ph type="sldNum" sz="quarter" idx="10"/>
          </p:nvPr>
        </p:nvSpPr>
        <p:spPr/>
        <p:txBody>
          <a:bodyPr/>
          <a:lstStyle/>
          <a:p>
            <a:fld id="{30DBD375-B63A-48A2-A26A-961637608C71}"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Another source of help with voting are groups like Election Protection</a:t>
            </a:r>
          </a:p>
          <a:p>
            <a:endParaRPr lang="en-US" dirty="0" smtClean="0"/>
          </a:p>
          <a:p>
            <a:r>
              <a:rPr lang="en-US" dirty="0" smtClean="0"/>
              <a:t>Help the voter answer the following question:</a:t>
            </a:r>
          </a:p>
          <a:p>
            <a:pPr lvl="1"/>
            <a:r>
              <a:rPr lang="en-US" dirty="0" smtClean="0"/>
              <a:t>What can the group Election Protection do to help voters having problems with voting?</a:t>
            </a:r>
          </a:p>
          <a:p>
            <a:endParaRPr lang="en-US" dirty="0" smtClean="0"/>
          </a:p>
          <a:p>
            <a:r>
              <a:rPr lang="en-US" u="sng" dirty="0" smtClean="0"/>
              <a:t>Action Steps: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HELP THE VOTER FIND INFORMATION ABOUT ‘ELECTION PROTECTION’</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BE SURE THE VOTER HAS THE PHONE NUMBER OF ELECTION PROTECTION TO TAKE TO THE POLLING PLACE</a:t>
            </a:r>
            <a:endParaRPr lang="en-US" sz="1200" kern="1200" baseline="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P&amp;A Trainer’s Notes:</a:t>
            </a:r>
            <a:endParaRPr lang="en-US" sz="1200" dirty="0" smtClean="0">
              <a:solidFill>
                <a:schemeClr val="bg1">
                  <a:lumMod val="95000"/>
                </a:schemeClr>
              </a:solidFill>
            </a:endParaRPr>
          </a:p>
          <a:p>
            <a:endParaRPr lang="en-US" sz="1200" dirty="0" smtClean="0">
              <a:solidFill>
                <a:schemeClr val="bg1">
                  <a:lumMod val="95000"/>
                </a:schemeClr>
              </a:solidFill>
            </a:endParaRPr>
          </a:p>
          <a:p>
            <a:r>
              <a:rPr lang="en-US" sz="1200" dirty="0" smtClean="0">
                <a:solidFill>
                  <a:schemeClr val="bg1">
                    <a:lumMod val="95000"/>
                  </a:schemeClr>
                </a:solidFill>
              </a:rPr>
              <a:t>After</a:t>
            </a:r>
            <a:r>
              <a:rPr lang="en-US" sz="1200" baseline="0" dirty="0" smtClean="0">
                <a:solidFill>
                  <a:schemeClr val="bg1">
                    <a:lumMod val="95000"/>
                  </a:schemeClr>
                </a:solidFill>
              </a:rPr>
              <a:t> the voter has talked about any concerns or worries about voting, the voting assistant should talk with the voter about who can help him or her overcome worries about voting.  Ask about friends, family members, and aides who can be supportive. What does the voter’s family think about voting? Would the voter be the first member of their family to vote?  </a:t>
            </a:r>
          </a:p>
          <a:p>
            <a:endParaRPr lang="en-US" sz="1200" baseline="0" dirty="0" smtClean="0">
              <a:solidFill>
                <a:schemeClr val="bg1">
                  <a:lumMod val="95000"/>
                </a:schemeClr>
              </a:solidFill>
            </a:endParaRPr>
          </a:p>
          <a:p>
            <a:r>
              <a:rPr lang="en-US" sz="1200" baseline="0" dirty="0" smtClean="0">
                <a:solidFill>
                  <a:schemeClr val="bg1">
                    <a:lumMod val="95000"/>
                  </a:schemeClr>
                </a:solidFill>
              </a:rPr>
              <a:t>Find out who can actively engage with the voter in the process of registering and voting? </a:t>
            </a:r>
            <a:endParaRPr lang="en-US" sz="1200" dirty="0" smtClean="0">
              <a:solidFill>
                <a:schemeClr val="bg1">
                  <a:lumMod val="95000"/>
                </a:schemeClr>
              </a:solidFill>
            </a:endParaRPr>
          </a:p>
          <a:p>
            <a:endParaRPr lang="en-US" sz="1200" dirty="0" smtClean="0">
              <a:solidFill>
                <a:schemeClr val="bg1">
                  <a:lumMod val="95000"/>
                </a:schemeClr>
              </a:solidFill>
            </a:endParaRPr>
          </a:p>
          <a:p>
            <a:r>
              <a:rPr lang="en-US" sz="1200" u="sng" dirty="0" smtClean="0">
                <a:solidFill>
                  <a:schemeClr val="bg1">
                    <a:lumMod val="95000"/>
                  </a:schemeClr>
                </a:solidFill>
              </a:rPr>
              <a:t>Action Steps: </a:t>
            </a:r>
          </a:p>
          <a:p>
            <a:pPr marL="0" indent="0">
              <a:spcBef>
                <a:spcPts val="600"/>
              </a:spcBef>
              <a:spcAft>
                <a:spcPts val="600"/>
              </a:spcAft>
              <a:buNone/>
            </a:pPr>
            <a:r>
              <a:rPr lang="en-US" sz="1200" dirty="0" smtClean="0">
                <a:solidFill>
                  <a:schemeClr val="bg1">
                    <a:lumMod val="95000"/>
                  </a:schemeClr>
                </a:solidFill>
                <a:sym typeface="Wingdings"/>
              </a:rPr>
              <a:t> </a:t>
            </a:r>
            <a:r>
              <a:rPr lang="en-US" sz="1200" dirty="0" smtClean="0">
                <a:solidFill>
                  <a:schemeClr val="bg1">
                    <a:lumMod val="95000"/>
                  </a:schemeClr>
                </a:solidFill>
              </a:rPr>
              <a:t>WRITE</a:t>
            </a:r>
            <a:r>
              <a:rPr lang="en-US" sz="1200" baseline="0" dirty="0" smtClean="0">
                <a:solidFill>
                  <a:schemeClr val="bg1">
                    <a:lumMod val="95000"/>
                  </a:schemeClr>
                </a:solidFill>
              </a:rPr>
              <a:t> DOWN NAMES AND PHONE NUMBERS</a:t>
            </a:r>
            <a:r>
              <a:rPr lang="en-US" sz="1200" dirty="0" smtClean="0">
                <a:solidFill>
                  <a:schemeClr val="bg1">
                    <a:lumMod val="95000"/>
                  </a:schemeClr>
                </a:solidFill>
              </a:rPr>
              <a:t> OF:</a:t>
            </a:r>
          </a:p>
          <a:p>
            <a:pPr marL="457200" lvl="1" indent="0">
              <a:buNone/>
            </a:pPr>
            <a:r>
              <a:rPr lang="en-US" sz="1200" kern="1200" baseline="0" dirty="0" smtClean="0">
                <a:solidFill>
                  <a:schemeClr val="bg1">
                    <a:lumMod val="95000"/>
                  </a:schemeClr>
                </a:solidFill>
                <a:latin typeface="+mn-lt"/>
                <a:ea typeface="+mn-ea"/>
                <a:cs typeface="+mn-cs"/>
              </a:rPr>
              <a:t>Person who can help the voter get information about different ways to vote</a:t>
            </a:r>
          </a:p>
          <a:p>
            <a:pPr marL="457200" lvl="1" indent="0">
              <a:buNone/>
            </a:pPr>
            <a:r>
              <a:rPr lang="en-US" sz="1200" kern="1200" baseline="0" dirty="0" smtClean="0">
                <a:solidFill>
                  <a:schemeClr val="bg1">
                    <a:lumMod val="95000"/>
                  </a:schemeClr>
                </a:solidFill>
                <a:latin typeface="+mn-lt"/>
                <a:ea typeface="+mn-ea"/>
                <a:cs typeface="+mn-cs"/>
              </a:rPr>
              <a:t>Person who can help the voter get sample ballots, and practice using voting equipment</a:t>
            </a:r>
          </a:p>
          <a:p>
            <a:pPr marL="457200" lvl="1" indent="0">
              <a:buNone/>
            </a:pPr>
            <a:r>
              <a:rPr lang="en-US" sz="1200" kern="1200" baseline="0" dirty="0" smtClean="0">
                <a:solidFill>
                  <a:schemeClr val="bg1">
                    <a:lumMod val="95000"/>
                  </a:schemeClr>
                </a:solidFill>
                <a:latin typeface="+mn-lt"/>
                <a:ea typeface="+mn-ea"/>
                <a:cs typeface="+mn-cs"/>
              </a:rPr>
              <a:t>Person who can help get the voter to the polls on Election Day or go see their polling place before the election </a:t>
            </a:r>
          </a:p>
          <a:p>
            <a:pPr marL="0" marR="0" indent="0" algn="l" defTabSz="914400" rtl="0" eaLnBrk="1" fontAlgn="auto" latinLnBrk="0" hangingPunct="1">
              <a:lnSpc>
                <a:spcPct val="100000"/>
              </a:lnSpc>
              <a:spcBef>
                <a:spcPts val="0"/>
              </a:spcBef>
              <a:spcAft>
                <a:spcPts val="0"/>
              </a:spcAft>
              <a:buClrTx/>
              <a:buSzTx/>
              <a:buFont typeface="Wingdings"/>
              <a:buChar char="þ"/>
              <a:tabLst/>
              <a:defRPr/>
            </a:pPr>
            <a:r>
              <a:rPr lang="en-US" sz="1200" dirty="0" smtClean="0">
                <a:solidFill>
                  <a:schemeClr val="bg1">
                    <a:lumMod val="95000"/>
                  </a:schemeClr>
                </a:solidFill>
              </a:rPr>
              <a:t>HELP </a:t>
            </a:r>
            <a:r>
              <a:rPr lang="en-US" sz="1200" dirty="0" smtClean="0">
                <a:solidFill>
                  <a:schemeClr val="bg1">
                    <a:lumMod val="95000"/>
                  </a:schemeClr>
                </a:solidFill>
              </a:rPr>
              <a:t>THE VOTER CONTACT FRIENDS, FAMILY AND GROUPS THAT CAN HELP</a:t>
            </a:r>
          </a:p>
          <a:p>
            <a:pPr marL="0" marR="0" indent="0" algn="l" defTabSz="914400" rtl="0" eaLnBrk="1" fontAlgn="auto" latinLnBrk="0" hangingPunct="1">
              <a:lnSpc>
                <a:spcPct val="100000"/>
              </a:lnSpc>
              <a:spcBef>
                <a:spcPts val="0"/>
              </a:spcBef>
              <a:spcAft>
                <a:spcPts val="0"/>
              </a:spcAft>
              <a:buClrTx/>
              <a:buSzTx/>
              <a:buFont typeface="Wingdings"/>
              <a:buChar char="þ"/>
              <a:tabLst/>
              <a:defRPr/>
            </a:pPr>
            <a:r>
              <a:rPr lang="en-US" sz="1200" dirty="0" smtClean="0">
                <a:solidFill>
                  <a:schemeClr val="bg1">
                    <a:lumMod val="95000"/>
                  </a:schemeClr>
                </a:solidFill>
                <a:sym typeface="Wingdings"/>
              </a:rPr>
              <a:t> </a:t>
            </a:r>
            <a:r>
              <a:rPr lang="en-US" sz="1200" dirty="0" smtClean="0">
                <a:solidFill>
                  <a:schemeClr val="bg1">
                    <a:lumMod val="95000"/>
                  </a:schemeClr>
                </a:solidFill>
              </a:rPr>
              <a:t>TAKE NOTES IN THE SPACES PROVIDED</a:t>
            </a:r>
          </a:p>
          <a:p>
            <a:pPr marL="0" indent="0">
              <a:buNone/>
            </a:pPr>
            <a:endParaRPr lang="en-US" sz="1200" dirty="0" smtClean="0">
              <a:solidFill>
                <a:schemeClr val="bg1">
                  <a:lumMod val="95000"/>
                </a:schemeClr>
              </a:solidFill>
            </a:endParaRPr>
          </a:p>
          <a:p>
            <a:pPr marL="0" indent="0">
              <a:buNone/>
            </a:pPr>
            <a:r>
              <a:rPr lang="en-US" sz="1200" dirty="0" smtClean="0">
                <a:solidFill>
                  <a:schemeClr val="bg1">
                    <a:lumMod val="95000"/>
                  </a:schemeClr>
                </a:solidFill>
              </a:rPr>
              <a:t>Hints:</a:t>
            </a:r>
          </a:p>
          <a:p>
            <a:pPr marL="457200" lvl="1" indent="0">
              <a:buFont typeface="Arial" pitchFamily="34" charset="0"/>
              <a:buChar char="•"/>
            </a:pPr>
            <a:r>
              <a:rPr lang="en-US" sz="1200" dirty="0" smtClean="0">
                <a:solidFill>
                  <a:schemeClr val="bg1">
                    <a:lumMod val="95000"/>
                  </a:schemeClr>
                </a:solidFill>
              </a:rPr>
              <a:t>  If </a:t>
            </a:r>
            <a:r>
              <a:rPr lang="en-US" sz="1200" dirty="0" smtClean="0">
                <a:solidFill>
                  <a:schemeClr val="bg1">
                    <a:lumMod val="95000"/>
                  </a:schemeClr>
                </a:solidFill>
              </a:rPr>
              <a:t>the voter has a</a:t>
            </a:r>
            <a:r>
              <a:rPr lang="en-US" sz="1200" baseline="0" dirty="0" smtClean="0">
                <a:solidFill>
                  <a:schemeClr val="bg1">
                    <a:lumMod val="95000"/>
                  </a:schemeClr>
                </a:solidFill>
              </a:rPr>
              <a:t>n aide, include the aide in the conversation.</a:t>
            </a:r>
          </a:p>
          <a:p>
            <a:pPr marL="457200" lvl="1" indent="0">
              <a:buFont typeface="Arial" pitchFamily="34" charset="0"/>
              <a:buChar char="•"/>
            </a:pPr>
            <a:r>
              <a:rPr lang="en-US" sz="1200" baseline="0" dirty="0" smtClean="0">
                <a:solidFill>
                  <a:schemeClr val="bg1">
                    <a:lumMod val="95000"/>
                  </a:schemeClr>
                </a:solidFill>
              </a:rPr>
              <a:t>  Look </a:t>
            </a:r>
            <a:r>
              <a:rPr lang="en-US" sz="1200" baseline="0" dirty="0" smtClean="0">
                <a:solidFill>
                  <a:schemeClr val="bg1">
                    <a:lumMod val="95000"/>
                  </a:schemeClr>
                </a:solidFill>
              </a:rPr>
              <a:t>at the </a:t>
            </a:r>
            <a:r>
              <a:rPr lang="en-US" sz="1200" i="1" baseline="0" dirty="0" smtClean="0">
                <a:solidFill>
                  <a:schemeClr val="bg1">
                    <a:lumMod val="95000"/>
                  </a:schemeClr>
                </a:solidFill>
              </a:rPr>
              <a:t>State Insert </a:t>
            </a:r>
            <a:r>
              <a:rPr lang="en-US" sz="1200" baseline="0" dirty="0" smtClean="0">
                <a:solidFill>
                  <a:schemeClr val="bg1">
                    <a:lumMod val="95000"/>
                  </a:schemeClr>
                </a:solidFill>
              </a:rPr>
              <a:t>for the voter’s state to get information to share with the voter</a:t>
            </a:r>
            <a:endParaRPr lang="en-US" sz="1200" dirty="0" smtClean="0">
              <a:solidFill>
                <a:schemeClr val="bg1">
                  <a:lumMod val="95000"/>
                </a:schemeClr>
              </a:solidFill>
            </a:endParaRPr>
          </a:p>
          <a:p>
            <a:endParaRPr lang="en-US" dirty="0"/>
          </a:p>
        </p:txBody>
      </p:sp>
      <p:sp>
        <p:nvSpPr>
          <p:cNvPr id="4" name="Slide Number Placeholder 3"/>
          <p:cNvSpPr>
            <a:spLocks noGrp="1"/>
          </p:cNvSpPr>
          <p:nvPr>
            <p:ph type="sldNum" sz="quarter" idx="10"/>
          </p:nvPr>
        </p:nvSpPr>
        <p:spPr/>
        <p:txBody>
          <a:bodyPr/>
          <a:lstStyle/>
          <a:p>
            <a:fld id="{30DBD375-B63A-48A2-A26A-961637608C71}"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The slide shows the back page of the </a:t>
            </a:r>
            <a:r>
              <a:rPr lang="en-US" i="1" dirty="0" smtClean="0"/>
              <a:t>Planner</a:t>
            </a:r>
            <a:r>
              <a:rPr lang="en-US" dirty="0" smtClean="0"/>
              <a:t>.</a:t>
            </a:r>
          </a:p>
          <a:p>
            <a:endParaRPr lang="en-US" dirty="0" smtClean="0"/>
          </a:p>
          <a:p>
            <a:r>
              <a:rPr lang="en-US" dirty="0" smtClean="0"/>
              <a:t>If needed, use this page as a checklist</a:t>
            </a:r>
            <a:r>
              <a:rPr lang="en-US" baseline="0" dirty="0" smtClean="0"/>
              <a:t> for</a:t>
            </a:r>
            <a:r>
              <a:rPr lang="en-US" dirty="0" smtClean="0"/>
              <a:t> where, when, and how the</a:t>
            </a:r>
            <a:r>
              <a:rPr lang="en-US" baseline="0" dirty="0" smtClean="0"/>
              <a:t> voter is going to vote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t>Action Steps: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List people and organizations that can help</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Decide whether the voter can vote early by mail, online, or in person</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If it is necessary to vote at a polling place, try to have a voting assistant go with the voter to help with access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þ"/>
              <a:tabLst/>
              <a:defRPr/>
            </a:pPr>
            <a:r>
              <a:rPr lang="en-US" sz="1200" kern="1200" baseline="0" dirty="0" smtClean="0">
                <a:solidFill>
                  <a:schemeClr val="bg1"/>
                </a:solidFill>
                <a:latin typeface="+mn-lt"/>
                <a:ea typeface="+mn-ea"/>
                <a:cs typeface="+mn-cs"/>
              </a:rPr>
              <a:t>  Make a list of ID documents to copy and submit for registering and early voting. Or to take to a polling place.</a:t>
            </a:r>
            <a:endParaRPr lang="en-US" sz="1200" kern="1200" baseline="0" dirty="0">
              <a:solidFill>
                <a:schemeClr val="bg1"/>
              </a:solidFill>
              <a:latin typeface="+mn-lt"/>
              <a:ea typeface="+mn-ea"/>
              <a:cs typeface="+mn-cs"/>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50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P&amp;A Trainer’s Notes:</a:t>
            </a:r>
            <a:endParaRPr lang="en-US" sz="1200" dirty="0" smtClean="0">
              <a:solidFill>
                <a:schemeClr val="bg1">
                  <a:lumMod val="95000"/>
                </a:schemeClr>
              </a:solidFill>
            </a:endParaRPr>
          </a:p>
          <a:p>
            <a:endParaRPr lang="en-US" sz="1200" dirty="0" smtClean="0">
              <a:solidFill>
                <a:schemeClr val="bg1">
                  <a:lumMod val="95000"/>
                </a:schemeClr>
              </a:solidFill>
            </a:endParaRPr>
          </a:p>
          <a:p>
            <a:r>
              <a:rPr lang="en-US" sz="1200" dirty="0" smtClean="0">
                <a:solidFill>
                  <a:schemeClr val="bg1">
                    <a:lumMod val="95000"/>
                  </a:schemeClr>
                </a:solidFill>
              </a:rPr>
              <a:t>The voter may know of a friend or family member he or she</a:t>
            </a:r>
            <a:r>
              <a:rPr lang="en-US" sz="1200" baseline="0" dirty="0" smtClean="0">
                <a:solidFill>
                  <a:schemeClr val="bg1">
                    <a:lumMod val="95000"/>
                  </a:schemeClr>
                </a:solidFill>
              </a:rPr>
              <a:t> </a:t>
            </a:r>
            <a:r>
              <a:rPr lang="en-US" sz="1200" dirty="0" smtClean="0">
                <a:solidFill>
                  <a:schemeClr val="bg1">
                    <a:lumMod val="95000"/>
                  </a:schemeClr>
                </a:solidFill>
              </a:rPr>
              <a:t>would like to help vote. If the voter feels comfortable with the voting process, encourage him or her to help someone else take the steps to get ready to vote or to form a team so that they can plan</a:t>
            </a:r>
            <a:r>
              <a:rPr lang="en-US" sz="1200" baseline="0" dirty="0" smtClean="0">
                <a:solidFill>
                  <a:schemeClr val="bg1">
                    <a:lumMod val="95000"/>
                  </a:schemeClr>
                </a:solidFill>
              </a:rPr>
              <a:t> and take voting steps together.</a:t>
            </a:r>
            <a:endParaRPr lang="en-US" sz="1200" dirty="0" smtClean="0">
              <a:solidFill>
                <a:schemeClr val="bg1">
                  <a:lumMod val="95000"/>
                </a:schemeClr>
              </a:solidFill>
            </a:endParaRPr>
          </a:p>
          <a:p>
            <a:pPr marL="0" indent="0">
              <a:buNone/>
            </a:pPr>
            <a:endParaRPr lang="en-US" dirty="0" smtClean="0">
              <a:solidFill>
                <a:schemeClr val="bg1">
                  <a:lumMod val="95000"/>
                </a:schemeClr>
              </a:solidFill>
            </a:endParaRPr>
          </a:p>
          <a:p>
            <a:pPr marL="0" indent="0">
              <a:buNone/>
            </a:pPr>
            <a:r>
              <a:rPr lang="en-US" dirty="0" smtClean="0">
                <a:solidFill>
                  <a:schemeClr val="bg1">
                    <a:lumMod val="95000"/>
                  </a:schemeClr>
                </a:solidFill>
              </a:rPr>
              <a:t>Help the voter answer the following questions:</a:t>
            </a:r>
            <a:endParaRPr lang="en-US" baseline="0" dirty="0" smtClean="0">
              <a:solidFill>
                <a:schemeClr val="bg1">
                  <a:lumMod val="95000"/>
                </a:schemeClr>
              </a:solidFill>
            </a:endParaRPr>
          </a:p>
          <a:p>
            <a:pPr marL="457200" lvl="1" indent="0">
              <a:buNone/>
            </a:pPr>
            <a:r>
              <a:rPr lang="en-US" dirty="0" smtClean="0">
                <a:solidFill>
                  <a:schemeClr val="bg1">
                    <a:lumMod val="95000"/>
                  </a:schemeClr>
                </a:solidFill>
              </a:rPr>
              <a:t>Is </a:t>
            </a:r>
            <a:r>
              <a:rPr lang="en-US" dirty="0" smtClean="0">
                <a:solidFill>
                  <a:schemeClr val="bg1">
                    <a:lumMod val="95000"/>
                  </a:schemeClr>
                </a:solidFill>
              </a:rPr>
              <a:t>there a family member, friend or neighbor that </a:t>
            </a:r>
            <a:r>
              <a:rPr lang="en-US" dirty="0" smtClean="0">
                <a:solidFill>
                  <a:schemeClr val="bg1">
                    <a:lumMod val="95000"/>
                  </a:schemeClr>
                </a:solidFill>
              </a:rPr>
              <a:t>they would </a:t>
            </a:r>
            <a:r>
              <a:rPr lang="en-US" dirty="0" smtClean="0">
                <a:solidFill>
                  <a:schemeClr val="bg1">
                    <a:lumMod val="95000"/>
                  </a:schemeClr>
                </a:solidFill>
              </a:rPr>
              <a:t>like to talk to about voting?</a:t>
            </a:r>
          </a:p>
          <a:p>
            <a:pPr marL="457200" lvl="1" indent="0">
              <a:buNone/>
            </a:pPr>
            <a:r>
              <a:rPr lang="en-US" dirty="0" smtClean="0">
                <a:solidFill>
                  <a:schemeClr val="bg1">
                    <a:lumMod val="95000"/>
                  </a:schemeClr>
                </a:solidFill>
              </a:rPr>
              <a:t>Does the voter belong </a:t>
            </a:r>
            <a:r>
              <a:rPr lang="en-US" dirty="0" smtClean="0">
                <a:solidFill>
                  <a:schemeClr val="bg1">
                    <a:lumMod val="95000"/>
                  </a:schemeClr>
                </a:solidFill>
              </a:rPr>
              <a:t>to a group or church </a:t>
            </a:r>
            <a:r>
              <a:rPr lang="en-US" dirty="0" smtClean="0">
                <a:solidFill>
                  <a:schemeClr val="bg1">
                    <a:lumMod val="95000"/>
                  </a:schemeClr>
                </a:solidFill>
              </a:rPr>
              <a:t>where</a:t>
            </a:r>
            <a:r>
              <a:rPr lang="en-US" baseline="0" dirty="0" smtClean="0">
                <a:solidFill>
                  <a:schemeClr val="bg1">
                    <a:lumMod val="95000"/>
                  </a:schemeClr>
                </a:solidFill>
              </a:rPr>
              <a:t> they would like to </a:t>
            </a:r>
            <a:r>
              <a:rPr lang="en-US" dirty="0" smtClean="0">
                <a:solidFill>
                  <a:schemeClr val="bg1">
                    <a:lumMod val="95000"/>
                  </a:schemeClr>
                </a:solidFill>
              </a:rPr>
              <a:t>share </a:t>
            </a:r>
            <a:r>
              <a:rPr lang="en-US" dirty="0" smtClean="0">
                <a:solidFill>
                  <a:schemeClr val="bg1">
                    <a:lumMod val="95000"/>
                  </a:schemeClr>
                </a:solidFill>
              </a:rPr>
              <a:t>voting </a:t>
            </a:r>
            <a:r>
              <a:rPr lang="en-US" dirty="0" smtClean="0">
                <a:solidFill>
                  <a:schemeClr val="bg1">
                    <a:lumMod val="95000"/>
                  </a:schemeClr>
                </a:solidFill>
              </a:rPr>
              <a:t>information?</a:t>
            </a:r>
            <a:endParaRPr lang="en-US" dirty="0" smtClean="0">
              <a:solidFill>
                <a:schemeClr val="bg1">
                  <a:lumMod val="95000"/>
                </a:schemeClr>
              </a:solidFill>
            </a:endParaRPr>
          </a:p>
          <a:p>
            <a:pPr marL="0" indent="0">
              <a:buNone/>
            </a:pPr>
            <a:endParaRPr lang="en-US" dirty="0" smtClean="0">
              <a:solidFill>
                <a:schemeClr val="bg1">
                  <a:lumMod val="95000"/>
                </a:schemeClr>
              </a:solidFill>
            </a:endParaRPr>
          </a:p>
          <a:p>
            <a:pPr marL="0" indent="0">
              <a:buNone/>
            </a:pPr>
            <a:r>
              <a:rPr lang="en-US" u="sng" dirty="0" smtClean="0">
                <a:solidFill>
                  <a:schemeClr val="bg1">
                    <a:lumMod val="95000"/>
                  </a:schemeClr>
                </a:solidFill>
              </a:rPr>
              <a:t>Action Steps:</a:t>
            </a:r>
          </a:p>
          <a:p>
            <a:pPr marL="0" indent="0">
              <a:buNone/>
            </a:pPr>
            <a:r>
              <a:rPr lang="en-US" sz="1200" dirty="0" smtClean="0">
                <a:solidFill>
                  <a:schemeClr val="bg1">
                    <a:lumMod val="95000"/>
                  </a:schemeClr>
                </a:solidFill>
                <a:sym typeface="Wingdings"/>
              </a:rPr>
              <a:t>  </a:t>
            </a:r>
            <a:r>
              <a:rPr lang="en-US" dirty="0" smtClean="0">
                <a:solidFill>
                  <a:schemeClr val="bg1">
                    <a:lumMod val="95000"/>
                  </a:schemeClr>
                </a:solidFill>
              </a:rPr>
              <a:t>HELP THE VOTER WRITE DOWN THE NAMES OF PEOPLE AND GROUPS THEY WOULD LIKE TO HELP</a:t>
            </a:r>
          </a:p>
          <a:p>
            <a:pPr marL="0" indent="0">
              <a:buNone/>
            </a:pPr>
            <a:endParaRPr lang="en-US" dirty="0" smtClean="0">
              <a:solidFill>
                <a:schemeClr val="bg1">
                  <a:lumMod val="9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solidFill>
                  <a:schemeClr val="bg1">
                    <a:lumMod val="95000"/>
                  </a:schemeClr>
                </a:solidFill>
              </a:rPr>
              <a:t>P&amp;A Trainers:  Once t</a:t>
            </a:r>
            <a:r>
              <a:rPr lang="en-US" i="1" dirty="0" smtClean="0">
                <a:solidFill>
                  <a:schemeClr val="bg1">
                    <a:lumMod val="95000"/>
                  </a:schemeClr>
                </a:solidFill>
              </a:rPr>
              <a:t>he voter is talking to the voting assistant about voting, discussing action steps, and thinking about getting help and helping others to vote, it is time to turn the page in the Planner to show the path to voting.  </a:t>
            </a:r>
            <a:r>
              <a:rPr lang="en-US" sz="1200" i="1" kern="1200" dirty="0" smtClean="0">
                <a:solidFill>
                  <a:schemeClr val="bg1">
                    <a:lumMod val="95000"/>
                  </a:schemeClr>
                </a:solidFill>
                <a:latin typeface="+mn-lt"/>
                <a:ea typeface="+mn-ea"/>
                <a:cs typeface="+mn-cs"/>
              </a:rPr>
              <a:t>P&amp;A trainers should explain to trainees that some voters may get more engaged with the voting process if they realize that they can help others to register and vote. </a:t>
            </a:r>
          </a:p>
        </p:txBody>
      </p:sp>
      <p:sp>
        <p:nvSpPr>
          <p:cNvPr id="4" name="Slide Number Placeholder 3"/>
          <p:cNvSpPr>
            <a:spLocks noGrp="1"/>
          </p:cNvSpPr>
          <p:nvPr>
            <p:ph type="sldNum" sz="quarter" idx="10"/>
          </p:nvPr>
        </p:nvSpPr>
        <p:spPr/>
        <p:txBody>
          <a:bodyPr/>
          <a:lstStyle/>
          <a:p>
            <a:fld id="{30DBD375-B63A-48A2-A26A-961637608C71}"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i="1" baseline="0" dirty="0" smtClean="0"/>
              <a:t>Planner</a:t>
            </a:r>
            <a:r>
              <a:rPr lang="en-US" baseline="0" dirty="0" smtClean="0"/>
              <a:t> is designed to support a conversation between the voting assistant and the person helped. It helps to structure their discussion and go through the steps of registering and voting, and in that activity, learning about the electoral process. P&amp;A trainers should note that trainees are learning to carry out an interactive process with a voter that could involve several meetings to take actions and talk together.</a:t>
            </a:r>
            <a:endParaRPr lang="en-US" dirty="0" smtClean="0"/>
          </a:p>
          <a:p>
            <a:endParaRPr lang="en-US" baseline="0" dirty="0" smtClean="0"/>
          </a:p>
          <a:p>
            <a:r>
              <a:rPr lang="en-US" baseline="0" dirty="0" smtClean="0"/>
              <a:t>Very little information is stated in the </a:t>
            </a:r>
            <a:r>
              <a:rPr lang="en-US" i="1" baseline="0" dirty="0" smtClean="0"/>
              <a:t>Planner</a:t>
            </a:r>
            <a:r>
              <a:rPr lang="en-US" baseline="0" dirty="0" smtClean="0"/>
              <a:t>. The voting assistant has been trained in using the </a:t>
            </a:r>
            <a:r>
              <a:rPr lang="en-US" i="1" baseline="0" dirty="0" smtClean="0"/>
              <a:t>Planner</a:t>
            </a:r>
            <a:r>
              <a:rPr lang="en-US" baseline="0" dirty="0" smtClean="0"/>
              <a:t> and the question to ask and information to share so that together the voter and the voting assistant can make a plan for specific actions that can be taken to get ready to vote. </a:t>
            </a:r>
          </a:p>
          <a:p>
            <a:endParaRPr lang="en-US" baseline="0" dirty="0" smtClean="0"/>
          </a:p>
          <a:p>
            <a:r>
              <a:rPr lang="en-US" baseline="0" dirty="0" smtClean="0"/>
              <a:t>The slides and notes in this PowerPoint is primarily information about how to use the </a:t>
            </a:r>
            <a:r>
              <a:rPr lang="en-US" i="1" baseline="0" dirty="0" smtClean="0"/>
              <a:t>Planner.</a:t>
            </a:r>
            <a:r>
              <a:rPr lang="en-US" baseline="0" dirty="0" smtClean="0"/>
              <a:t> More specific information about voting rules, election dates, and registration requirements can be found in the </a:t>
            </a:r>
            <a:r>
              <a:rPr lang="en-US" i="1" baseline="0" dirty="0" smtClean="0"/>
              <a:t>State Insert</a:t>
            </a:r>
            <a:r>
              <a:rPr lang="en-US" baseline="0" dirty="0" smtClean="0"/>
              <a:t>.  </a:t>
            </a:r>
            <a:r>
              <a:rPr lang="en-US" dirty="0" smtClean="0"/>
              <a:t>This </a:t>
            </a:r>
            <a:r>
              <a:rPr lang="en-US" dirty="0" smtClean="0"/>
              <a:t>slide shows the main steps along</a:t>
            </a:r>
            <a:r>
              <a:rPr lang="en-US" baseline="0" dirty="0" smtClean="0"/>
              <a:t> a path that includes r</a:t>
            </a:r>
            <a:r>
              <a:rPr lang="en-US" dirty="0" smtClean="0"/>
              <a:t>egistering to vote and voting and proceeds </a:t>
            </a:r>
            <a:r>
              <a:rPr lang="en-US" baseline="0" dirty="0" smtClean="0"/>
              <a:t>step by step</a:t>
            </a:r>
            <a:r>
              <a:rPr lang="en-US" baseline="0" dirty="0" smtClean="0"/>
              <a:t>.  At </a:t>
            </a:r>
            <a:r>
              <a:rPr lang="en-US" baseline="0" dirty="0" smtClean="0"/>
              <a:t>each step, the</a:t>
            </a:r>
            <a:r>
              <a:rPr lang="en-US" dirty="0" smtClean="0"/>
              <a:t> </a:t>
            </a:r>
            <a:r>
              <a:rPr lang="en-US" i="1" dirty="0" smtClean="0"/>
              <a:t>Guide</a:t>
            </a:r>
            <a:r>
              <a:rPr lang="en-US" baseline="0" dirty="0" smtClean="0"/>
              <a:t> gives questions to ask, action steps to take, and information to find and share with the voter.</a:t>
            </a:r>
          </a:p>
          <a:p>
            <a:endParaRPr lang="en-US" baseline="0" dirty="0" smtClean="0"/>
          </a:p>
          <a:p>
            <a:r>
              <a:rPr lang="en-US" baseline="0" dirty="0" smtClean="0"/>
              <a:t>Once the voting assistant learns to use the </a:t>
            </a:r>
            <a:r>
              <a:rPr lang="en-US" i="1" baseline="0" dirty="0" smtClean="0"/>
              <a:t>Planner</a:t>
            </a:r>
            <a:r>
              <a:rPr lang="en-US" baseline="0" dirty="0" smtClean="0"/>
              <a:t>, he or </a:t>
            </a:r>
            <a:r>
              <a:rPr lang="en-US" baseline="0" dirty="0" smtClean="0"/>
              <a:t>she </a:t>
            </a:r>
            <a:r>
              <a:rPr lang="en-US" baseline="0" dirty="0" smtClean="0"/>
              <a:t>may not need to use the </a:t>
            </a:r>
            <a:r>
              <a:rPr lang="en-US" i="1" baseline="0" dirty="0" smtClean="0"/>
              <a:t>Guide</a:t>
            </a:r>
            <a:r>
              <a:rPr lang="en-US" baseline="0" dirty="0" smtClean="0"/>
              <a:t> as much as at the beginning.</a:t>
            </a:r>
          </a:p>
          <a:p>
            <a:endParaRPr lang="en-US" baseline="0" dirty="0" smtClean="0"/>
          </a:p>
          <a:p>
            <a:r>
              <a:rPr lang="en-US" baseline="0" dirty="0" smtClean="0"/>
              <a:t>Voting assistants should not try to do all the steps at once. It’s better to do one or two steps at a time, if possible.  That means meeting with the voter several times, and doing actions with the voter, such as filling out mail-in registration forms.</a:t>
            </a:r>
          </a:p>
          <a:p>
            <a:endParaRPr lang="en-US" baseline="0" dirty="0" smtClean="0"/>
          </a:p>
        </p:txBody>
      </p:sp>
      <p:sp>
        <p:nvSpPr>
          <p:cNvPr id="4" name="Slide Number Placeholder 3"/>
          <p:cNvSpPr>
            <a:spLocks noGrp="1"/>
          </p:cNvSpPr>
          <p:nvPr>
            <p:ph type="sldNum" sz="quarter" idx="10"/>
          </p:nvPr>
        </p:nvSpPr>
        <p:spPr/>
        <p:txBody>
          <a:bodyPr/>
          <a:lstStyle/>
          <a:p>
            <a:fld id="{30DBD375-B63A-48A2-A26A-961637608C71}"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sz="1200" i="1" baseline="0" dirty="0" smtClean="0">
              <a:solidFill>
                <a:schemeClr val="bg1">
                  <a:lumMod val="95000"/>
                </a:schemeClr>
              </a:solidFill>
            </a:endParaRPr>
          </a:p>
          <a:p>
            <a:r>
              <a:rPr lang="en-US" sz="1200" i="1" baseline="0" dirty="0" smtClean="0">
                <a:solidFill>
                  <a:schemeClr val="bg1">
                    <a:lumMod val="95000"/>
                  </a:schemeClr>
                </a:solidFill>
              </a:rPr>
              <a:t>P&amp;A </a:t>
            </a:r>
            <a:r>
              <a:rPr lang="en-US" sz="1200" i="1" baseline="0" dirty="0" smtClean="0">
                <a:solidFill>
                  <a:schemeClr val="bg1">
                    <a:lumMod val="95000"/>
                  </a:schemeClr>
                </a:solidFill>
              </a:rPr>
              <a:t>Trainers</a:t>
            </a:r>
            <a:r>
              <a:rPr lang="en-US" sz="1200" i="1" baseline="0" dirty="0" smtClean="0">
                <a:solidFill>
                  <a:schemeClr val="bg1">
                    <a:lumMod val="95000"/>
                  </a:schemeClr>
                </a:solidFill>
              </a:rPr>
              <a:t>:  Emphasize to trainees the importance of </a:t>
            </a:r>
            <a:r>
              <a:rPr lang="en-US" sz="1200" i="1" baseline="0" dirty="0" smtClean="0">
                <a:solidFill>
                  <a:schemeClr val="bg1">
                    <a:lumMod val="95000"/>
                  </a:schemeClr>
                </a:solidFill>
              </a:rPr>
              <a:t>using </a:t>
            </a:r>
            <a:r>
              <a:rPr lang="en-US" sz="1200" i="1" baseline="0" dirty="0" smtClean="0">
                <a:solidFill>
                  <a:schemeClr val="bg1">
                    <a:lumMod val="95000"/>
                  </a:schemeClr>
                </a:solidFill>
              </a:rPr>
              <a:t>the pictures to keep voters engaged.</a:t>
            </a:r>
            <a:endParaRPr lang="en-US" sz="1200" baseline="0" dirty="0" smtClean="0">
              <a:solidFill>
                <a:schemeClr val="bg1">
                  <a:lumMod val="95000"/>
                </a:schemeClr>
              </a:solidFill>
            </a:endParaRPr>
          </a:p>
          <a:p>
            <a:endParaRPr lang="en-US" sz="1200" baseline="0" dirty="0" smtClean="0">
              <a:solidFill>
                <a:schemeClr val="bg1">
                  <a:lumMod val="95000"/>
                </a:schemeClr>
              </a:solidFill>
            </a:endParaRPr>
          </a:p>
          <a:p>
            <a:r>
              <a:rPr lang="en-US" sz="1200" baseline="0" dirty="0" smtClean="0">
                <a:solidFill>
                  <a:schemeClr val="bg1">
                    <a:lumMod val="95000"/>
                  </a:schemeClr>
                </a:solidFill>
              </a:rPr>
              <a:t>The first three pictures and sets of words here make it possible for the voting assistant to ask the voter if he or she is a U.S. citizen, resident of a state, and age 18 or older by the November election. Most people will be able to say “yes” to all three questions. This prepares for the fourth picture and the fourth question, “Are you registered to vote?” Many people will say “No,” which leads into the process of registering.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lumMod val="95000"/>
                  </a:schemeClr>
                </a:solidFill>
              </a:rPr>
              <a:t>P&amp;A trainers should make sure trainees understand that a</a:t>
            </a:r>
            <a:r>
              <a:rPr lang="en-US" sz="1200" dirty="0" smtClean="0">
                <a:solidFill>
                  <a:schemeClr val="bg1">
                    <a:lumMod val="95000"/>
                  </a:schemeClr>
                </a:solidFill>
              </a:rPr>
              <a:t>ll people can vote in primaries, general elections and special elections, if they meet the four basic requirements. Each state has its own requirements, shown in the </a:t>
            </a:r>
            <a:r>
              <a:rPr lang="en-US" sz="1200" i="1" dirty="0" smtClean="0">
                <a:solidFill>
                  <a:schemeClr val="bg1">
                    <a:lumMod val="95000"/>
                  </a:schemeClr>
                </a:solidFill>
              </a:rPr>
              <a:t>State Insert</a:t>
            </a:r>
            <a:r>
              <a:rPr lang="en-US" sz="1200" dirty="0" smtClean="0">
                <a:solidFill>
                  <a:schemeClr val="bg1">
                    <a:lumMod val="95000"/>
                  </a:schemeClr>
                </a:solidFill>
              </a:rPr>
              <a:t>, about</a:t>
            </a:r>
            <a:r>
              <a:rPr lang="en-US" sz="1200" baseline="0" dirty="0" smtClean="0">
                <a:solidFill>
                  <a:schemeClr val="bg1">
                    <a:lumMod val="95000"/>
                  </a:schemeClr>
                </a:solidFill>
              </a:rPr>
              <a:t> who may register and vote. </a:t>
            </a:r>
            <a:r>
              <a:rPr lang="en-US" sz="1200" kern="1200" dirty="0" smtClean="0">
                <a:solidFill>
                  <a:schemeClr val="tx1"/>
                </a:solidFill>
                <a:latin typeface="+mn-lt"/>
                <a:ea typeface="+mn-ea"/>
                <a:cs typeface="+mn-cs"/>
              </a:rPr>
              <a:t>The trained voting assistant should talk with the voter about these requirements in a way that keeps the voter talking and engaged with the voting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P&amp;A trainer can use the next five slides to help trainees understand the four basic requirements</a:t>
            </a:r>
            <a:r>
              <a:rPr lang="en-US" sz="1200" kern="1200" baseline="0" dirty="0" smtClean="0">
                <a:solidFill>
                  <a:schemeClr val="tx1"/>
                </a:solidFill>
                <a:latin typeface="+mn-lt"/>
                <a:ea typeface="+mn-ea"/>
                <a:cs typeface="+mn-cs"/>
              </a:rPr>
              <a:t> for being a voter, and then focus on Registration as the next step in the process.</a:t>
            </a:r>
            <a:endParaRPr lang="en-US" sz="1200" kern="1200" dirty="0" smtClean="0">
              <a:solidFill>
                <a:schemeClr val="tx1"/>
              </a:solidFill>
              <a:latin typeface="+mn-lt"/>
              <a:ea typeface="+mn-ea"/>
              <a:cs typeface="+mn-cs"/>
            </a:endParaRPr>
          </a:p>
          <a:p>
            <a:endParaRPr lang="en-US" sz="1200" dirty="0" smtClean="0">
              <a:solidFill>
                <a:schemeClr val="bg1">
                  <a:lumMod val="95000"/>
                </a:schemeClr>
              </a:solidFill>
            </a:endParaRPr>
          </a:p>
          <a:p>
            <a:r>
              <a:rPr lang="en-US" sz="1200" u="none" dirty="0" smtClean="0">
                <a:solidFill>
                  <a:schemeClr val="bg1">
                    <a:lumMod val="95000"/>
                  </a:schemeClr>
                </a:solidFill>
              </a:rPr>
              <a:t>Help the voter answer the following questions:</a:t>
            </a:r>
            <a:endParaRPr lang="en-US" sz="1200" u="none" dirty="0" smtClean="0">
              <a:solidFill>
                <a:schemeClr val="bg1">
                  <a:lumMod val="95000"/>
                </a:schemeClr>
              </a:solidFill>
            </a:endParaRPr>
          </a:p>
          <a:p>
            <a:pPr lvl="1"/>
            <a:r>
              <a:rPr lang="en-US" sz="1200" b="0" i="0" kern="1200" dirty="0" smtClean="0">
                <a:solidFill>
                  <a:schemeClr val="tx1"/>
                </a:solidFill>
                <a:latin typeface="+mn-lt"/>
                <a:ea typeface="+mn-ea"/>
                <a:cs typeface="+mn-cs"/>
              </a:rPr>
              <a:t>Do all four of the pictures apply to</a:t>
            </a:r>
            <a:r>
              <a:rPr lang="en-US" sz="1200" b="0" i="0" kern="1200" baseline="0" dirty="0" smtClean="0">
                <a:solidFill>
                  <a:schemeClr val="tx1"/>
                </a:solidFill>
                <a:latin typeface="+mn-lt"/>
                <a:ea typeface="+mn-ea"/>
                <a:cs typeface="+mn-cs"/>
              </a:rPr>
              <a:t> the voter</a:t>
            </a:r>
            <a:r>
              <a:rPr lang="en-US" sz="1200" b="0" i="0" kern="1200" dirty="0" smtClean="0">
                <a:solidFill>
                  <a:schemeClr val="tx1"/>
                </a:solidFill>
                <a:latin typeface="+mn-lt"/>
                <a:ea typeface="+mn-ea"/>
                <a:cs typeface="+mn-cs"/>
              </a:rPr>
              <a:t>? </a:t>
            </a:r>
          </a:p>
          <a:p>
            <a:pPr lvl="1"/>
            <a:r>
              <a:rPr lang="en-US" sz="1200" b="0" i="0" kern="1200" dirty="0" smtClean="0">
                <a:solidFill>
                  <a:schemeClr val="tx1"/>
                </a:solidFill>
                <a:latin typeface="+mn-lt"/>
                <a:ea typeface="+mn-ea"/>
                <a:cs typeface="+mn-cs"/>
              </a:rPr>
              <a:t>Do additional voter eligibility requirements exist in the voter’s State? </a:t>
            </a:r>
          </a:p>
          <a:p>
            <a:endParaRPr lang="en-US" sz="1200" b="0" kern="1200" dirty="0" smtClean="0">
              <a:solidFill>
                <a:schemeClr val="tx1"/>
              </a:solidFill>
              <a:latin typeface="+mn-lt"/>
              <a:ea typeface="+mn-ea"/>
              <a:cs typeface="+mn-cs"/>
            </a:endParaRPr>
          </a:p>
          <a:p>
            <a:pPr marL="0" indent="0">
              <a:buNone/>
            </a:pPr>
            <a:r>
              <a:rPr lang="en-US" u="sng" dirty="0" smtClean="0">
                <a:solidFill>
                  <a:schemeClr val="bg1">
                    <a:lumMod val="95000"/>
                  </a:schemeClr>
                </a:solidFill>
              </a:rPr>
              <a:t>Action </a:t>
            </a:r>
            <a:r>
              <a:rPr lang="en-US" u="sng" dirty="0" smtClean="0">
                <a:solidFill>
                  <a:schemeClr val="bg1">
                    <a:lumMod val="95000"/>
                  </a:schemeClr>
                </a:solidFill>
              </a:rPr>
              <a:t>Step:</a:t>
            </a:r>
            <a:endParaRPr lang="en-US" u="sng" dirty="0" smtClean="0">
              <a:solidFill>
                <a:schemeClr val="bg1">
                  <a:lumMod val="95000"/>
                </a:schemeClr>
              </a:solidFill>
            </a:endParaRPr>
          </a:p>
          <a:p>
            <a:pPr marL="0" indent="0">
              <a:buNone/>
            </a:pPr>
            <a:r>
              <a:rPr lang="en-US" sz="1200" dirty="0" smtClean="0">
                <a:solidFill>
                  <a:schemeClr val="bg1">
                    <a:lumMod val="95000"/>
                  </a:schemeClr>
                </a:solidFill>
                <a:sym typeface="Wingdings"/>
              </a:rPr>
              <a:t>  CHECK</a:t>
            </a:r>
            <a:r>
              <a:rPr lang="en-US" sz="1200" b="0" kern="1200" dirty="0" smtClean="0">
                <a:solidFill>
                  <a:schemeClr val="tx1"/>
                </a:solidFill>
                <a:latin typeface="+mn-lt"/>
                <a:ea typeface="+mn-ea"/>
                <a:cs typeface="+mn-cs"/>
              </a:rPr>
              <a:t> THE STATE</a:t>
            </a:r>
            <a:r>
              <a:rPr lang="en-US" sz="1200" b="0" kern="1200" baseline="0" dirty="0" smtClean="0">
                <a:solidFill>
                  <a:schemeClr val="tx1"/>
                </a:solidFill>
                <a:latin typeface="+mn-lt"/>
                <a:ea typeface="+mn-ea"/>
                <a:cs typeface="+mn-cs"/>
              </a:rPr>
              <a:t> INSERT FOR </a:t>
            </a:r>
            <a:r>
              <a:rPr lang="en-US" sz="1200" b="0" kern="1200" dirty="0" smtClean="0">
                <a:solidFill>
                  <a:schemeClr val="tx1"/>
                </a:solidFill>
                <a:latin typeface="+mn-lt"/>
                <a:ea typeface="+mn-ea"/>
                <a:cs typeface="+mn-cs"/>
              </a:rPr>
              <a:t>ELIGIBILITY REQUIREMENTS</a:t>
            </a:r>
          </a:p>
          <a:p>
            <a:endParaRPr lang="en-US" sz="1200" b="0" kern="1200" dirty="0" smtClean="0">
              <a:solidFill>
                <a:schemeClr val="tx1"/>
              </a:solidFill>
              <a:latin typeface="+mn-lt"/>
              <a:ea typeface="+mn-ea"/>
              <a:cs typeface="+mn-cs"/>
            </a:endParaRPr>
          </a:p>
          <a:p>
            <a:r>
              <a:rPr lang="en-US" dirty="0" smtClean="0"/>
              <a:t>Information to share:</a:t>
            </a:r>
          </a:p>
          <a:p>
            <a:pPr lvl="1">
              <a:buFont typeface="Arial" pitchFamily="34" charset="0"/>
              <a:buChar char="•"/>
            </a:pPr>
            <a:r>
              <a:rPr lang="en-US" sz="1200" kern="1200" dirty="0" smtClean="0">
                <a:solidFill>
                  <a:schemeClr val="tx1"/>
                </a:solidFill>
                <a:latin typeface="+mn-lt"/>
                <a:ea typeface="+mn-ea"/>
                <a:cs typeface="+mn-cs"/>
              </a:rPr>
              <a:t>  All </a:t>
            </a:r>
            <a:r>
              <a:rPr lang="en-US" sz="1200" kern="1200" dirty="0" smtClean="0">
                <a:solidFill>
                  <a:schemeClr val="tx1"/>
                </a:solidFill>
                <a:latin typeface="+mn-lt"/>
                <a:ea typeface="+mn-ea"/>
                <a:cs typeface="+mn-cs"/>
              </a:rPr>
              <a:t>States require </a:t>
            </a:r>
            <a:r>
              <a:rPr lang="en-US" sz="1200" kern="1200" dirty="0" smtClean="0">
                <a:solidFill>
                  <a:schemeClr val="tx1"/>
                </a:solidFill>
                <a:latin typeface="+mn-lt"/>
                <a:ea typeface="+mn-ea"/>
                <a:cs typeface="+mn-cs"/>
              </a:rPr>
              <a:t>a voter to be </a:t>
            </a:r>
            <a:r>
              <a:rPr lang="en-US" sz="1200" kern="1200" dirty="0" smtClean="0">
                <a:solidFill>
                  <a:schemeClr val="tx1"/>
                </a:solidFill>
                <a:latin typeface="+mn-lt"/>
                <a:ea typeface="+mn-ea"/>
                <a:cs typeface="+mn-cs"/>
              </a:rPr>
              <a:t>a </a:t>
            </a:r>
            <a:r>
              <a:rPr lang="en-US" sz="1200" kern="1200" dirty="0" smtClean="0">
                <a:solidFill>
                  <a:schemeClr val="tx1"/>
                </a:solidFill>
                <a:latin typeface="+mn-lt"/>
                <a:ea typeface="+mn-ea"/>
                <a:cs typeface="+mn-cs"/>
              </a:rPr>
              <a:t>US </a:t>
            </a:r>
            <a:r>
              <a:rPr lang="en-US" sz="1200" kern="1200" dirty="0" smtClean="0">
                <a:solidFill>
                  <a:schemeClr val="tx1"/>
                </a:solidFill>
                <a:latin typeface="+mn-lt"/>
                <a:ea typeface="+mn-ea"/>
                <a:cs typeface="+mn-cs"/>
              </a:rPr>
              <a:t>citizen by birth or naturalization to register to vote in Federal and State elections</a:t>
            </a:r>
          </a:p>
          <a:p>
            <a:pPr lvl="1">
              <a:buFont typeface="Arial" pitchFamily="34" charset="0"/>
              <a:buChar char="•"/>
            </a:pPr>
            <a:r>
              <a:rPr lang="en-US" sz="1200" kern="1200" dirty="0" smtClean="0">
                <a:solidFill>
                  <a:schemeClr val="tx1"/>
                </a:solidFill>
                <a:latin typeface="+mn-lt"/>
                <a:ea typeface="+mn-ea"/>
                <a:cs typeface="+mn-cs"/>
              </a:rPr>
              <a:t>  Federal </a:t>
            </a:r>
            <a:r>
              <a:rPr lang="en-US" sz="1200" kern="1200" dirty="0" smtClean="0">
                <a:solidFill>
                  <a:schemeClr val="tx1"/>
                </a:solidFill>
                <a:latin typeface="+mn-lt"/>
                <a:ea typeface="+mn-ea"/>
                <a:cs typeface="+mn-cs"/>
              </a:rPr>
              <a:t>law makes it illegal to falsely claim U.S. citizenship to register to vote in any election</a:t>
            </a:r>
          </a:p>
          <a:p>
            <a:pPr lvl="1">
              <a:buFont typeface="Arial" pitchFamily="34" charset="0"/>
              <a:buChar char="•"/>
            </a:pPr>
            <a:r>
              <a:rPr lang="en-US" sz="1200" kern="1200" dirty="0" smtClean="0">
                <a:solidFill>
                  <a:schemeClr val="tx1"/>
                </a:solidFill>
                <a:latin typeface="+mn-lt"/>
                <a:ea typeface="+mn-ea"/>
                <a:cs typeface="+mn-cs"/>
              </a:rPr>
              <a:t>  A </a:t>
            </a:r>
            <a:r>
              <a:rPr lang="en-US" sz="1200" kern="1200" dirty="0" smtClean="0">
                <a:solidFill>
                  <a:schemeClr val="tx1"/>
                </a:solidFill>
                <a:latin typeface="+mn-lt"/>
                <a:ea typeface="+mn-ea"/>
                <a:cs typeface="+mn-cs"/>
              </a:rPr>
              <a:t>voter cannot be registered to vote in more than one state at a time but can vote by absentee ballot if</a:t>
            </a:r>
            <a:r>
              <a:rPr lang="en-US" sz="1200" kern="1200" baseline="0" dirty="0" smtClean="0">
                <a:solidFill>
                  <a:schemeClr val="tx1"/>
                </a:solidFill>
                <a:latin typeface="+mn-lt"/>
                <a:ea typeface="+mn-ea"/>
                <a:cs typeface="+mn-cs"/>
              </a:rPr>
              <a:t> they are not going to be </a:t>
            </a:r>
            <a:r>
              <a:rPr lang="en-US" sz="1200" kern="1200" baseline="0" dirty="0" smtClean="0">
                <a:solidFill>
                  <a:schemeClr val="tx1"/>
                </a:solidFill>
                <a:latin typeface="+mn-lt"/>
                <a:ea typeface="+mn-ea"/>
                <a:cs typeface="+mn-cs"/>
              </a:rPr>
              <a:t>home</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on Election Day.</a:t>
            </a:r>
            <a:endParaRPr lang="en-US" sz="1200" kern="1200" dirty="0" smtClean="0">
              <a:solidFill>
                <a:schemeClr val="tx1"/>
              </a:solidFill>
              <a:latin typeface="+mn-lt"/>
              <a:ea typeface="+mn-ea"/>
              <a:cs typeface="+mn-cs"/>
            </a:endParaRPr>
          </a:p>
          <a:p>
            <a:endParaRPr lang="en-US" sz="1200" dirty="0" smtClean="0">
              <a:solidFill>
                <a:schemeClr val="bg1">
                  <a:lumMod val="95000"/>
                </a:schemeClr>
              </a:solidFill>
            </a:endParaRPr>
          </a:p>
        </p:txBody>
      </p:sp>
      <p:sp>
        <p:nvSpPr>
          <p:cNvPr id="4" name="Slide Number Placeholder 3"/>
          <p:cNvSpPr>
            <a:spLocks noGrp="1"/>
          </p:cNvSpPr>
          <p:nvPr>
            <p:ph type="sldNum" sz="quarter" idx="10"/>
          </p:nvPr>
        </p:nvSpPr>
        <p:spPr/>
        <p:txBody>
          <a:bodyPr/>
          <a:lstStyle/>
          <a:p>
            <a:fld id="{30DBD375-B63A-48A2-A26A-961637608C71}"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P&amp;A Trainer’s Notes:</a:t>
            </a:r>
          </a:p>
          <a:p>
            <a:endParaRPr lang="en-US" dirty="0" smtClean="0"/>
          </a:p>
          <a:p>
            <a:r>
              <a:rPr lang="en-US" dirty="0" smtClean="0"/>
              <a:t>Voting assistants should ask the voter if he or she is a citizen. If the voter is not sure, ask where the voter was born.</a:t>
            </a:r>
          </a:p>
          <a:p>
            <a:endParaRPr lang="en-US" dirty="0" smtClean="0"/>
          </a:p>
          <a:p>
            <a:r>
              <a:rPr lang="en-US" dirty="0" smtClean="0"/>
              <a:t>Naturalization is</a:t>
            </a:r>
            <a:r>
              <a:rPr lang="en-US" baseline="0" dirty="0" smtClean="0"/>
              <a:t> a formal process where people who are born in another country and move to the US become a US citizen.</a:t>
            </a:r>
            <a:endParaRPr lang="en-US" dirty="0" smtClean="0"/>
          </a:p>
          <a:p>
            <a:endParaRPr lang="en-US" dirty="0"/>
          </a:p>
          <a:p>
            <a:r>
              <a:rPr lang="en-US" baseline="0" dirty="0" smtClean="0"/>
              <a:t>Many states </a:t>
            </a:r>
            <a:r>
              <a:rPr lang="en-US" baseline="0" dirty="0" smtClean="0"/>
              <a:t>DO NOT require </a:t>
            </a:r>
            <a:r>
              <a:rPr lang="en-US" baseline="0" dirty="0" smtClean="0"/>
              <a:t>that the voter show proof of citizenship in order to register or to vote.</a:t>
            </a:r>
          </a:p>
          <a:p>
            <a:endParaRPr lang="en-US" baseline="0" dirty="0" smtClean="0"/>
          </a:p>
          <a:p>
            <a:pPr marL="0" indent="0">
              <a:buNone/>
            </a:pPr>
            <a:r>
              <a:rPr lang="en-US" u="sng" dirty="0" smtClean="0">
                <a:solidFill>
                  <a:schemeClr val="bg1">
                    <a:lumMod val="95000"/>
                  </a:schemeClr>
                </a:solidFill>
              </a:rPr>
              <a:t>Action Steps:</a:t>
            </a:r>
          </a:p>
          <a:p>
            <a:pPr marL="0" indent="0">
              <a:buFont typeface="Wingdings"/>
              <a:buChar char="þ"/>
            </a:pPr>
            <a:r>
              <a:rPr lang="en-US" sz="1200" dirty="0" smtClean="0">
                <a:solidFill>
                  <a:schemeClr val="bg1">
                    <a:lumMod val="95000"/>
                  </a:schemeClr>
                </a:solidFill>
                <a:sym typeface="Wingdings"/>
              </a:rPr>
              <a:t>  CHECK THE STATE INSERT</a:t>
            </a:r>
            <a:r>
              <a:rPr lang="en-US" sz="1200" baseline="0" dirty="0" smtClean="0">
                <a:solidFill>
                  <a:schemeClr val="bg1">
                    <a:lumMod val="95000"/>
                  </a:schemeClr>
                </a:solidFill>
                <a:sym typeface="Wingdings"/>
              </a:rPr>
              <a:t> TO FIND OUT WHAT DOCUMENTS CAN BE USED TO REGISTER OR TO VOTE</a:t>
            </a:r>
            <a:endParaRPr lang="en-US" sz="1200" dirty="0" smtClean="0">
              <a:solidFill>
                <a:schemeClr val="bg1">
                  <a:lumMod val="95000"/>
                </a:schemeClr>
              </a:solidFill>
              <a:sym typeface="Wingdings"/>
            </a:endParaRPr>
          </a:p>
          <a:p>
            <a:pPr marL="0" indent="0">
              <a:buFont typeface="Wingdings"/>
              <a:buChar char="þ"/>
            </a:pPr>
            <a:r>
              <a:rPr lang="en-US" sz="1200" dirty="0" smtClean="0">
                <a:solidFill>
                  <a:schemeClr val="bg1">
                    <a:lumMod val="95000"/>
                  </a:schemeClr>
                </a:solidFill>
                <a:sym typeface="Wingdings"/>
              </a:rPr>
              <a:t>  MAKE COPIES OF THE DOCUMENTS  </a:t>
            </a:r>
          </a:p>
          <a:p>
            <a:pPr marL="0" indent="0">
              <a:buFont typeface="Wingdings"/>
              <a:buChar char="þ"/>
            </a:pPr>
            <a:r>
              <a:rPr lang="en-US" sz="1200" dirty="0" smtClean="0">
                <a:solidFill>
                  <a:schemeClr val="bg1">
                    <a:lumMod val="95000"/>
                  </a:schemeClr>
                </a:solidFill>
                <a:sym typeface="Wingdings"/>
              </a:rPr>
              <a:t>  IF THE VOTER HAS</a:t>
            </a:r>
            <a:r>
              <a:rPr lang="en-US" sz="1200" baseline="0" dirty="0" smtClean="0">
                <a:solidFill>
                  <a:schemeClr val="bg1">
                    <a:lumMod val="95000"/>
                  </a:schemeClr>
                </a:solidFill>
                <a:sym typeface="Wingdings"/>
              </a:rPr>
              <a:t> NOT BEEN NATURALIZED, HELP THE VOTER FIND AND COPY THEIR GREEN CARD OR OTHER PROOF OF CITIZENSHIP</a:t>
            </a:r>
          </a:p>
        </p:txBody>
      </p:sp>
      <p:sp>
        <p:nvSpPr>
          <p:cNvPr id="4" name="Slide Number Placeholder 3"/>
          <p:cNvSpPr>
            <a:spLocks noGrp="1"/>
          </p:cNvSpPr>
          <p:nvPr>
            <p:ph type="sldNum" sz="quarter" idx="10"/>
          </p:nvPr>
        </p:nvSpPr>
        <p:spPr/>
        <p:txBody>
          <a:bodyPr/>
          <a:lstStyle/>
          <a:p>
            <a:fld id="{30DBD375-B63A-48A2-A26A-961637608C71}"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10668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B317C0BF-A5B1-4491-8544-B4716357F831}" type="datetimeFigureOut">
              <a:rPr lang="en-US" smtClean="0"/>
              <a:pPr/>
              <a:t>8/15/2012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FD7A48-5495-4166-914A-1525D0170A73}" type="slidenum">
              <a:rPr lang="en-US" smtClean="0"/>
              <a:pPr/>
              <a:t>‹#›</a:t>
            </a:fld>
            <a:endParaRPr lang="en-US" dirty="0"/>
          </a:p>
        </p:txBody>
      </p:sp>
      <p:sp>
        <p:nvSpPr>
          <p:cNvPr id="7"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17C0BF-A5B1-4491-8544-B4716357F831}" type="datetimeFigureOut">
              <a:rPr lang="en-US" smtClean="0"/>
              <a:pPr/>
              <a:t>8/15/2012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FD7A48-5495-4166-914A-1525D0170A7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17C0BF-A5B1-4491-8544-B4716357F831}" type="datetimeFigureOut">
              <a:rPr lang="en-US" smtClean="0"/>
              <a:pPr/>
              <a:t>8/15/2012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FD7A48-5495-4166-914A-1525D0170A7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solidFill>
          <a:srgbClr val="AC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7C0BF-A5B1-4491-8544-B4716357F831}" type="datetimeFigureOut">
              <a:rPr lang="en-US" smtClean="0"/>
              <a:pPr/>
              <a:t>8/15/2012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D7A48-5495-4166-914A-1525D0170A7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7" r:id="rId3"/>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chemeClr val="bg1"/>
                </a:solidFill>
              </a:rPr>
              <a:t>Guide to the Voting Action Planner</a:t>
            </a:r>
            <a:endParaRPr lang="en-US" dirty="0">
              <a:solidFill>
                <a:schemeClr val="bg1"/>
              </a:solidFill>
            </a:endParaRPr>
          </a:p>
        </p:txBody>
      </p:sp>
      <p:pic>
        <p:nvPicPr>
          <p:cNvPr id="22530" name="Picture 2" descr="Picture of the cover of the Voting Action Planner.  There is a Star at the top left hand corner, and the words voting action planner along the top.  Below the star on the left side is a picture of the  American Flag.  Below that is a picture of a person wearing head phones and using a touchtone phone to vote.  Below the picture is text that reads YOU CAN VOTE."/>
          <p:cNvPicPr>
            <a:picLocks noChangeAspect="1" noChangeArrowheads="1"/>
          </p:cNvPicPr>
          <p:nvPr/>
        </p:nvPicPr>
        <p:blipFill>
          <a:blip r:embed="rId3" cstate="print"/>
          <a:srcRect/>
          <a:stretch>
            <a:fillRect/>
          </a:stretch>
        </p:blipFill>
        <p:spPr bwMode="auto">
          <a:xfrm>
            <a:off x="990600" y="1371600"/>
            <a:ext cx="3886200" cy="5229225"/>
          </a:xfrm>
          <a:prstGeom prst="rect">
            <a:avLst/>
          </a:prstGeom>
          <a:noFill/>
          <a:ln w="9525">
            <a:noFill/>
            <a:miter lim="800000"/>
            <a:headEnd/>
            <a:tailEnd/>
          </a:ln>
        </p:spPr>
      </p:pic>
      <p:sp>
        <p:nvSpPr>
          <p:cNvPr id="4" name="Rectangle 3"/>
          <p:cNvSpPr/>
          <p:nvPr/>
        </p:nvSpPr>
        <p:spPr>
          <a:xfrm>
            <a:off x="5181600" y="2514600"/>
            <a:ext cx="3581400" cy="1815882"/>
          </a:xfrm>
          <a:prstGeom prst="rect">
            <a:avLst/>
          </a:prstGeom>
        </p:spPr>
        <p:txBody>
          <a:bodyPr wrap="square">
            <a:spAutoFit/>
          </a:bodyPr>
          <a:lstStyle/>
          <a:p>
            <a:r>
              <a:rPr lang="en-US" sz="2800" i="1" dirty="0" smtClean="0">
                <a:solidFill>
                  <a:schemeClr val="bg1"/>
                </a:solidFill>
              </a:rPr>
              <a:t>Voting is the way we elect government officials, pass laws and decide on issues…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You Can Vote in Only One State</a:t>
            </a:r>
            <a:endParaRPr lang="en-US" dirty="0">
              <a:solidFill>
                <a:schemeClr val="bg1"/>
              </a:solidFill>
            </a:endParaRPr>
          </a:p>
        </p:txBody>
      </p:sp>
      <p:pic>
        <p:nvPicPr>
          <p:cNvPr id="4098" name="Picture 2" descr="Picture of a map of the United States.  Text reads State resident."/>
          <p:cNvPicPr>
            <a:picLocks noGrp="1" noChangeAspect="1" noChangeArrowheads="1"/>
          </p:cNvPicPr>
          <p:nvPr>
            <p:ph sz="half" idx="2"/>
          </p:nvPr>
        </p:nvPicPr>
        <p:blipFill>
          <a:blip r:embed="rId3" cstate="print"/>
          <a:stretch>
            <a:fillRect/>
          </a:stretch>
        </p:blipFill>
        <p:spPr bwMode="auto">
          <a:xfrm>
            <a:off x="381001" y="1828800"/>
            <a:ext cx="4191000" cy="2146197"/>
          </a:xfrm>
          <a:prstGeom prst="rect">
            <a:avLst/>
          </a:prstGeom>
          <a:noFill/>
          <a:ln w="9525">
            <a:noFill/>
            <a:miter lim="800000"/>
            <a:headEnd/>
            <a:tailEnd/>
          </a:ln>
        </p:spPr>
      </p:pic>
      <p:sp>
        <p:nvSpPr>
          <p:cNvPr id="7" name="Content Placeholder 6"/>
          <p:cNvSpPr>
            <a:spLocks noGrp="1"/>
          </p:cNvSpPr>
          <p:nvPr>
            <p:ph sz="quarter" idx="4"/>
          </p:nvPr>
        </p:nvSpPr>
        <p:spPr>
          <a:xfrm>
            <a:off x="4645025" y="1828800"/>
            <a:ext cx="4270375" cy="4648200"/>
          </a:xfrm>
        </p:spPr>
        <p:txBody>
          <a:bodyPr>
            <a:normAutofit/>
          </a:bodyPr>
          <a:lstStyle/>
          <a:p>
            <a:r>
              <a:rPr lang="en-US" sz="3600" dirty="0" smtClean="0">
                <a:solidFill>
                  <a:schemeClr val="bg1"/>
                </a:solidFill>
              </a:rPr>
              <a:t>You vote in the State you live in</a:t>
            </a:r>
          </a:p>
          <a:p>
            <a:r>
              <a:rPr lang="en-US" sz="3600" dirty="0" smtClean="0">
                <a:solidFill>
                  <a:schemeClr val="bg1"/>
                </a:solidFill>
              </a:rPr>
              <a:t>State rules say who can be a voter</a:t>
            </a:r>
          </a:p>
          <a:p>
            <a:r>
              <a:rPr lang="en-US" sz="3600" dirty="0" smtClean="0"/>
              <a:t>State rules can also say what you need to bring</a:t>
            </a:r>
            <a:endParaRPr lang="en-US" sz="3600"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You Can Vote if you are…</a:t>
            </a:r>
            <a:endParaRPr lang="en-US" dirty="0">
              <a:solidFill>
                <a:schemeClr val="bg1"/>
              </a:solidFill>
            </a:endParaRPr>
          </a:p>
        </p:txBody>
      </p:sp>
      <p:pic>
        <p:nvPicPr>
          <p:cNvPr id="5122" name="Picture 2" descr="A picture of a birthday cake with two candles on top, one candle is the number 1 and the other is the number 8. Text reads: 18 or older on election day"/>
          <p:cNvPicPr>
            <a:picLocks noGrp="1" noChangeAspect="1" noChangeArrowheads="1"/>
          </p:cNvPicPr>
          <p:nvPr>
            <p:ph sz="half" idx="2"/>
          </p:nvPr>
        </p:nvPicPr>
        <p:blipFill>
          <a:blip r:embed="rId3" cstate="print"/>
          <a:stretch>
            <a:fillRect/>
          </a:stretch>
        </p:blipFill>
        <p:spPr bwMode="auto">
          <a:xfrm>
            <a:off x="381000" y="1752600"/>
            <a:ext cx="4267200" cy="1891052"/>
          </a:xfrm>
          <a:prstGeom prst="rect">
            <a:avLst/>
          </a:prstGeom>
          <a:noFill/>
          <a:ln w="9525">
            <a:noFill/>
            <a:miter lim="800000"/>
            <a:headEnd/>
            <a:tailEnd/>
          </a:ln>
        </p:spPr>
      </p:pic>
      <p:sp>
        <p:nvSpPr>
          <p:cNvPr id="7" name="Content Placeholder 6"/>
          <p:cNvSpPr>
            <a:spLocks noGrp="1"/>
          </p:cNvSpPr>
          <p:nvPr>
            <p:ph sz="quarter" idx="4"/>
          </p:nvPr>
        </p:nvSpPr>
        <p:spPr>
          <a:xfrm>
            <a:off x="4645025" y="1752600"/>
            <a:ext cx="4041775" cy="4373563"/>
          </a:xfrm>
        </p:spPr>
        <p:txBody>
          <a:bodyPr>
            <a:normAutofit/>
          </a:bodyPr>
          <a:lstStyle/>
          <a:p>
            <a:r>
              <a:rPr lang="en-US" sz="3200" dirty="0" smtClean="0">
                <a:solidFill>
                  <a:schemeClr val="bg1"/>
                </a:solidFill>
              </a:rPr>
              <a:t>18 years or older by Election Day </a:t>
            </a:r>
            <a:endParaRPr lang="en-US" sz="32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You Can Vote if you are…</a:t>
            </a:r>
            <a:endParaRPr lang="en-US" dirty="0">
              <a:solidFill>
                <a:schemeClr val="bg1"/>
              </a:solidFill>
            </a:endParaRPr>
          </a:p>
        </p:txBody>
      </p:sp>
      <p:pic>
        <p:nvPicPr>
          <p:cNvPr id="6146" name="Picture 2" descr="Picture of a person signing a document.  Text reads registered to vote."/>
          <p:cNvPicPr>
            <a:picLocks noGrp="1" noChangeAspect="1" noChangeArrowheads="1"/>
          </p:cNvPicPr>
          <p:nvPr>
            <p:ph sz="half" idx="2"/>
          </p:nvPr>
        </p:nvPicPr>
        <p:blipFill>
          <a:blip r:embed="rId3" cstate="print"/>
          <a:stretch>
            <a:fillRect/>
          </a:stretch>
        </p:blipFill>
        <p:spPr bwMode="auto">
          <a:xfrm>
            <a:off x="457200" y="1752600"/>
            <a:ext cx="4040188" cy="2212883"/>
          </a:xfrm>
          <a:prstGeom prst="rect">
            <a:avLst/>
          </a:prstGeom>
          <a:noFill/>
          <a:ln w="9525">
            <a:noFill/>
            <a:miter lim="800000"/>
            <a:headEnd/>
            <a:tailEnd/>
          </a:ln>
        </p:spPr>
      </p:pic>
      <p:sp>
        <p:nvSpPr>
          <p:cNvPr id="6" name="Content Placeholder 5"/>
          <p:cNvSpPr>
            <a:spLocks noGrp="1"/>
          </p:cNvSpPr>
          <p:nvPr>
            <p:ph sz="quarter" idx="4"/>
          </p:nvPr>
        </p:nvSpPr>
        <p:spPr>
          <a:xfrm>
            <a:off x="4645025" y="1752600"/>
            <a:ext cx="4041775" cy="4373563"/>
          </a:xfrm>
        </p:spPr>
        <p:txBody>
          <a:bodyPr>
            <a:normAutofit/>
          </a:bodyPr>
          <a:lstStyle/>
          <a:p>
            <a:r>
              <a:rPr lang="en-US" sz="4000" dirty="0" smtClean="0">
                <a:solidFill>
                  <a:schemeClr val="bg1"/>
                </a:solidFill>
              </a:rPr>
              <a:t>Registered to vote before or on Election Day</a:t>
            </a:r>
            <a:endParaRPr lang="en-US" sz="40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chemeClr val="bg1"/>
                </a:solidFill>
              </a:rPr>
              <a:t>You Can Vote even if…</a:t>
            </a:r>
            <a:endParaRPr lang="en-US" dirty="0">
              <a:solidFill>
                <a:schemeClr val="bg1"/>
              </a:solidFill>
            </a:endParaRPr>
          </a:p>
        </p:txBody>
      </p:sp>
      <p:sp>
        <p:nvSpPr>
          <p:cNvPr id="8" name="Content Placeholder 7"/>
          <p:cNvSpPr>
            <a:spLocks noGrp="1"/>
          </p:cNvSpPr>
          <p:nvPr>
            <p:ph idx="1"/>
          </p:nvPr>
        </p:nvSpPr>
        <p:spPr>
          <a:xfrm>
            <a:off x="3810000" y="1600200"/>
            <a:ext cx="4876800" cy="4525963"/>
          </a:xfrm>
        </p:spPr>
        <p:txBody>
          <a:bodyPr>
            <a:normAutofit/>
          </a:bodyPr>
          <a:lstStyle/>
          <a:p>
            <a:pPr marL="0" indent="0">
              <a:buNone/>
            </a:pPr>
            <a:r>
              <a:rPr lang="en-US" sz="4000" dirty="0" smtClean="0">
                <a:solidFill>
                  <a:schemeClr val="bg1">
                    <a:lumMod val="95000"/>
                  </a:schemeClr>
                </a:solidFill>
              </a:rPr>
              <a:t>You have a guardian, unless a court rules that you cannot vote </a:t>
            </a:r>
          </a:p>
        </p:txBody>
      </p:sp>
      <p:pic>
        <p:nvPicPr>
          <p:cNvPr id="4" name="Picture 3" descr="A picture of a family standing on their stoop. "/>
          <p:cNvPicPr>
            <a:picLocks noChangeAspect="1"/>
          </p:cNvPicPr>
          <p:nvPr/>
        </p:nvPicPr>
        <p:blipFill>
          <a:blip r:embed="rId3" cstate="print"/>
          <a:stretch>
            <a:fillRect/>
          </a:stretch>
        </p:blipFill>
        <p:spPr>
          <a:xfrm>
            <a:off x="381001" y="1600203"/>
            <a:ext cx="3148432" cy="47170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chemeClr val="bg1"/>
                </a:solidFill>
              </a:rPr>
              <a:t>Most Common Ways to Register </a:t>
            </a:r>
            <a:endParaRPr lang="en-US" sz="3800" dirty="0">
              <a:solidFill>
                <a:schemeClr val="bg1"/>
              </a:solidFill>
            </a:endParaRPr>
          </a:p>
        </p:txBody>
      </p:sp>
      <p:pic>
        <p:nvPicPr>
          <p:cNvPr id="7170" name="Picture 2" descr="Picture of the next section of the planner titled Ways to register.  Text reads by mail, local elections office, online, and polling place. "/>
          <p:cNvPicPr>
            <a:picLocks noChangeAspect="1" noChangeArrowheads="1"/>
          </p:cNvPicPr>
          <p:nvPr/>
        </p:nvPicPr>
        <p:blipFill>
          <a:blip r:embed="rId3" cstate="print"/>
          <a:srcRect/>
          <a:stretch>
            <a:fillRect/>
          </a:stretch>
        </p:blipFill>
        <p:spPr bwMode="auto">
          <a:xfrm>
            <a:off x="2590800" y="1371600"/>
            <a:ext cx="3752850" cy="5162550"/>
          </a:xfrm>
          <a:prstGeom prst="rect">
            <a:avLst/>
          </a:prstGeom>
          <a:noFill/>
          <a:ln w="9525">
            <a:noFill/>
            <a:miter lim="800000"/>
            <a:headEnd/>
            <a:tailEnd/>
          </a:ln>
        </p:spPr>
      </p:pic>
      <p:pic>
        <p:nvPicPr>
          <p:cNvPr id="6" name="Picture 5" descr="A picture of an arrow pointing to the right."/>
          <p:cNvPicPr preferRelativeResize="0">
            <a:picLocks noChangeAspect="1"/>
          </p:cNvPicPr>
          <p:nvPr/>
        </p:nvPicPr>
        <p:blipFill>
          <a:blip r:embed="rId4" cstate="print"/>
          <a:srcRect l="38250" t="42188" r="28500" b="27188"/>
          <a:stretch>
            <a:fillRect/>
          </a:stretch>
        </p:blipFill>
        <p:spPr bwMode="auto">
          <a:xfrm>
            <a:off x="228600" y="12954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Register by Mail	</a:t>
            </a:r>
            <a:endParaRPr lang="en-US" dirty="0">
              <a:solidFill>
                <a:schemeClr val="bg1"/>
              </a:solidFill>
            </a:endParaRPr>
          </a:p>
        </p:txBody>
      </p:sp>
      <p:pic>
        <p:nvPicPr>
          <p:cNvPr id="8194" name="Picture 2" descr="Picture of someone placing a letter into a mailbox.  Text reads: by mail."/>
          <p:cNvPicPr preferRelativeResize="0">
            <a:picLocks noGrp="1" noChangeAspect="1" noChangeArrowheads="1"/>
          </p:cNvPicPr>
          <p:nvPr>
            <p:ph sz="half" idx="2"/>
          </p:nvPr>
        </p:nvPicPr>
        <p:blipFill>
          <a:blip r:embed="rId3" cstate="print"/>
          <a:stretch>
            <a:fillRect/>
          </a:stretch>
        </p:blipFill>
        <p:spPr bwMode="auto">
          <a:xfrm>
            <a:off x="549058" y="1828800"/>
            <a:ext cx="2713136" cy="3474720"/>
          </a:xfrm>
          <a:prstGeom prst="rect">
            <a:avLst/>
          </a:prstGeom>
          <a:noFill/>
          <a:ln w="9525">
            <a:noFill/>
            <a:miter lim="800000"/>
            <a:headEnd/>
            <a:tailEnd/>
          </a:ln>
        </p:spPr>
      </p:pic>
      <p:sp>
        <p:nvSpPr>
          <p:cNvPr id="7" name="Content Placeholder 6"/>
          <p:cNvSpPr>
            <a:spLocks noGrp="1"/>
          </p:cNvSpPr>
          <p:nvPr>
            <p:ph sz="quarter" idx="4"/>
          </p:nvPr>
        </p:nvSpPr>
        <p:spPr>
          <a:xfrm>
            <a:off x="3505200" y="1524000"/>
            <a:ext cx="5410200" cy="4876800"/>
          </a:xfrm>
        </p:spPr>
        <p:txBody>
          <a:bodyPr>
            <a:noAutofit/>
          </a:bodyPr>
          <a:lstStyle/>
          <a:p>
            <a:r>
              <a:rPr lang="en-US" sz="3200" dirty="0" smtClean="0">
                <a:solidFill>
                  <a:schemeClr val="bg1"/>
                </a:solidFill>
              </a:rPr>
              <a:t>Can register to vote by mail in all states</a:t>
            </a:r>
          </a:p>
          <a:p>
            <a:r>
              <a:rPr lang="en-US" sz="3200" dirty="0" smtClean="0"/>
              <a:t>The State Insert page explains how and when</a:t>
            </a:r>
            <a:r>
              <a:rPr lang="en-US" sz="3200" dirty="0" smtClean="0">
                <a:solidFill>
                  <a:schemeClr val="bg1"/>
                </a:solidFill>
              </a:rPr>
              <a:t> </a:t>
            </a:r>
          </a:p>
          <a:p>
            <a:r>
              <a:rPr lang="en-US" sz="3200" dirty="0" smtClean="0">
                <a:solidFill>
                  <a:schemeClr val="bg1"/>
                </a:solidFill>
              </a:rPr>
              <a:t>Get a paper registration form, fill it out, and sign it</a:t>
            </a:r>
          </a:p>
          <a:p>
            <a:r>
              <a:rPr lang="en-US" sz="3200" dirty="0" smtClean="0"/>
              <a:t>Mail the form with a copy of your ID or proof of residency before the deadline</a:t>
            </a:r>
            <a:endParaRPr lang="en-US" sz="3200" dirty="0" smtClean="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Online</a:t>
            </a:r>
            <a:endParaRPr lang="en-US" dirty="0">
              <a:solidFill>
                <a:schemeClr val="bg1"/>
              </a:solidFill>
            </a:endParaRPr>
          </a:p>
        </p:txBody>
      </p:sp>
      <p:sp>
        <p:nvSpPr>
          <p:cNvPr id="8" name="Content Placeholder 7"/>
          <p:cNvSpPr>
            <a:spLocks noGrp="1"/>
          </p:cNvSpPr>
          <p:nvPr>
            <p:ph sz="quarter" idx="4"/>
          </p:nvPr>
        </p:nvSpPr>
        <p:spPr>
          <a:xfrm>
            <a:off x="3810000" y="1676400"/>
            <a:ext cx="4876801" cy="4449763"/>
          </a:xfrm>
        </p:spPr>
        <p:txBody>
          <a:bodyPr>
            <a:normAutofit lnSpcReduction="10000"/>
          </a:bodyPr>
          <a:lstStyle/>
          <a:p>
            <a:r>
              <a:rPr lang="en-US" sz="3200" dirty="0" smtClean="0">
                <a:solidFill>
                  <a:schemeClr val="bg1"/>
                </a:solidFill>
              </a:rPr>
              <a:t>Some states allow voters to register online</a:t>
            </a:r>
          </a:p>
          <a:p>
            <a:r>
              <a:rPr lang="en-US" sz="3200" dirty="0" smtClean="0">
                <a:solidFill>
                  <a:schemeClr val="bg1"/>
                </a:solidFill>
              </a:rPr>
              <a:t>Voters may have to enter a State Driver’s License number, State or military ID card number or SSN</a:t>
            </a:r>
          </a:p>
          <a:p>
            <a:r>
              <a:rPr lang="en-US" sz="3200" dirty="0" smtClean="0"/>
              <a:t>Register before the deadline listed on the State Insert</a:t>
            </a:r>
            <a:endParaRPr lang="en-US" sz="3200" dirty="0" smtClean="0">
              <a:solidFill>
                <a:schemeClr val="bg1"/>
              </a:solidFill>
            </a:endParaRPr>
          </a:p>
        </p:txBody>
      </p:sp>
      <p:pic>
        <p:nvPicPr>
          <p:cNvPr id="9218" name="Picture 2" descr="Picture of an African American couple working on the computer together.  Text reads: online."/>
          <p:cNvPicPr>
            <a:picLocks noChangeAspect="1" noChangeArrowheads="1"/>
          </p:cNvPicPr>
          <p:nvPr/>
        </p:nvPicPr>
        <p:blipFill>
          <a:blip r:embed="rId3" cstate="print"/>
          <a:srcRect/>
          <a:stretch>
            <a:fillRect/>
          </a:stretch>
        </p:blipFill>
        <p:spPr bwMode="auto">
          <a:xfrm>
            <a:off x="609600" y="1828800"/>
            <a:ext cx="2743200" cy="43785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Local Elections Office</a:t>
            </a:r>
            <a:endParaRPr lang="en-US" dirty="0">
              <a:solidFill>
                <a:schemeClr val="bg1"/>
              </a:solidFill>
            </a:endParaRPr>
          </a:p>
        </p:txBody>
      </p:sp>
      <p:sp>
        <p:nvSpPr>
          <p:cNvPr id="9" name="Content Placeholder 8"/>
          <p:cNvSpPr>
            <a:spLocks noGrp="1"/>
          </p:cNvSpPr>
          <p:nvPr>
            <p:ph sz="quarter" idx="4"/>
          </p:nvPr>
        </p:nvSpPr>
        <p:spPr>
          <a:xfrm>
            <a:off x="3810000" y="1828800"/>
            <a:ext cx="4876801" cy="4297363"/>
          </a:xfrm>
        </p:spPr>
        <p:txBody>
          <a:bodyPr>
            <a:noAutofit/>
          </a:bodyPr>
          <a:lstStyle/>
          <a:p>
            <a:r>
              <a:rPr lang="en-US" sz="3200" dirty="0" smtClean="0">
                <a:solidFill>
                  <a:schemeClr val="bg1"/>
                </a:solidFill>
              </a:rPr>
              <a:t>Register in person at the local Elections </a:t>
            </a:r>
            <a:r>
              <a:rPr lang="en-US" sz="3200" dirty="0" smtClean="0"/>
              <a:t>O</a:t>
            </a:r>
            <a:r>
              <a:rPr lang="en-US" sz="3200" dirty="0" smtClean="0">
                <a:solidFill>
                  <a:schemeClr val="bg1"/>
                </a:solidFill>
              </a:rPr>
              <a:t>ffice</a:t>
            </a:r>
          </a:p>
          <a:p>
            <a:r>
              <a:rPr lang="en-US" sz="3200" dirty="0" smtClean="0">
                <a:solidFill>
                  <a:schemeClr val="bg1"/>
                </a:solidFill>
              </a:rPr>
              <a:t>Find out first what ID or other documents you need to copy and turn in</a:t>
            </a:r>
          </a:p>
          <a:p>
            <a:r>
              <a:rPr lang="en-US" sz="3200" dirty="0" smtClean="0"/>
              <a:t>Have a voting assistant go with you if you can</a:t>
            </a:r>
            <a:endParaRPr lang="en-US" sz="3200" dirty="0" smtClean="0">
              <a:solidFill>
                <a:schemeClr val="bg1"/>
              </a:solidFill>
            </a:endParaRPr>
          </a:p>
        </p:txBody>
      </p:sp>
      <p:pic>
        <p:nvPicPr>
          <p:cNvPr id="10242" name="Picture 2" descr="Picture of a woman speaking to another woman behind a counter.  They are looking over a document. Text reads: local elections office."/>
          <p:cNvPicPr>
            <a:picLocks noChangeAspect="1" noChangeArrowheads="1"/>
          </p:cNvPicPr>
          <p:nvPr/>
        </p:nvPicPr>
        <p:blipFill>
          <a:blip r:embed="rId3" cstate="print"/>
          <a:srcRect/>
          <a:stretch>
            <a:fillRect/>
          </a:stretch>
        </p:blipFill>
        <p:spPr bwMode="auto">
          <a:xfrm>
            <a:off x="638449" y="1965960"/>
            <a:ext cx="2762771" cy="4206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Polling Place</a:t>
            </a:r>
            <a:endParaRPr lang="en-US" dirty="0">
              <a:solidFill>
                <a:schemeClr val="bg1"/>
              </a:solidFill>
            </a:endParaRPr>
          </a:p>
        </p:txBody>
      </p:sp>
      <p:sp>
        <p:nvSpPr>
          <p:cNvPr id="8" name="Content Placeholder 7"/>
          <p:cNvSpPr>
            <a:spLocks noGrp="1"/>
          </p:cNvSpPr>
          <p:nvPr>
            <p:ph sz="quarter" idx="4"/>
          </p:nvPr>
        </p:nvSpPr>
        <p:spPr>
          <a:xfrm>
            <a:off x="4038600" y="1722437"/>
            <a:ext cx="4498975" cy="4602163"/>
          </a:xfrm>
        </p:spPr>
        <p:txBody>
          <a:bodyPr>
            <a:noAutofit/>
          </a:bodyPr>
          <a:lstStyle/>
          <a:p>
            <a:r>
              <a:rPr lang="en-US" sz="3200" dirty="0" smtClean="0">
                <a:solidFill>
                  <a:schemeClr val="bg1"/>
                </a:solidFill>
              </a:rPr>
              <a:t>Some states allow voters to register on Election Day at their polling place</a:t>
            </a:r>
          </a:p>
          <a:p>
            <a:r>
              <a:rPr lang="en-US" sz="3200" dirty="0" smtClean="0">
                <a:solidFill>
                  <a:schemeClr val="bg1"/>
                </a:solidFill>
              </a:rPr>
              <a:t>Find out what kind of documents you need to bring with you</a:t>
            </a:r>
            <a:endParaRPr lang="en-US" sz="3200" dirty="0">
              <a:solidFill>
                <a:schemeClr val="bg1"/>
              </a:solidFill>
            </a:endParaRPr>
          </a:p>
        </p:txBody>
      </p:sp>
      <p:pic>
        <p:nvPicPr>
          <p:cNvPr id="11269" name="Picture 5" descr="Picture of a man and woman behind a voter registration desk.  Text reads: polling place."/>
          <p:cNvPicPr preferRelativeResize="0">
            <a:picLocks noChangeAspect="1" noChangeArrowheads="1"/>
          </p:cNvPicPr>
          <p:nvPr/>
        </p:nvPicPr>
        <p:blipFill>
          <a:blip r:embed="rId3" cstate="print"/>
          <a:srcRect/>
          <a:stretch>
            <a:fillRect/>
          </a:stretch>
        </p:blipFill>
        <p:spPr bwMode="auto">
          <a:xfrm>
            <a:off x="685799" y="1965960"/>
            <a:ext cx="2759292" cy="4206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Registering</a:t>
            </a:r>
            <a:endParaRPr lang="en-US" dirty="0">
              <a:solidFill>
                <a:schemeClr val="bg1"/>
              </a:solidFill>
            </a:endParaRPr>
          </a:p>
        </p:txBody>
      </p:sp>
      <p:pic>
        <p:nvPicPr>
          <p:cNvPr id="4" name="Picture 6" descr="Picture of the next section of the planner titled registering.  Text reads: identification, party affiliation."/>
          <p:cNvPicPr preferRelativeResize="0">
            <a:picLocks noGrp="1" noChangeAspect="1" noChangeArrowheads="1"/>
          </p:cNvPicPr>
          <p:nvPr>
            <p:ph idx="1"/>
          </p:nvPr>
        </p:nvPicPr>
        <p:blipFill>
          <a:blip r:embed="rId3" cstate="print"/>
          <a:stretch>
            <a:fillRect/>
          </a:stretch>
        </p:blipFill>
        <p:spPr bwMode="auto">
          <a:xfrm>
            <a:off x="2286000" y="2209800"/>
            <a:ext cx="4596387" cy="3657600"/>
          </a:xfrm>
          <a:prstGeom prst="rect">
            <a:avLst/>
          </a:prstGeom>
          <a:noFill/>
          <a:ln w="9525">
            <a:noFill/>
            <a:miter lim="800000"/>
            <a:headEnd/>
            <a:tailEnd/>
          </a:ln>
        </p:spPr>
      </p:pic>
      <p:pic>
        <p:nvPicPr>
          <p:cNvPr id="6" name="Picture 5" descr="A picture of an arrow pointing to the right."/>
          <p:cNvPicPr preferRelativeResize="0">
            <a:picLocks noChangeAspect="1"/>
          </p:cNvPicPr>
          <p:nvPr/>
        </p:nvPicPr>
        <p:blipFill>
          <a:blip r:embed="rId4" cstate="print"/>
          <a:srcRect l="38250" t="42188" r="28500" b="27188"/>
          <a:stretch>
            <a:fillRect/>
          </a:stretch>
        </p:blipFill>
        <p:spPr bwMode="auto">
          <a:xfrm>
            <a:off x="152400" y="3048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       This </a:t>
            </a:r>
            <a:r>
              <a:rPr lang="en-US" i="1" dirty="0" smtClean="0">
                <a:solidFill>
                  <a:schemeClr val="bg1"/>
                </a:solidFill>
              </a:rPr>
              <a:t>Guide</a:t>
            </a:r>
            <a:r>
              <a:rPr lang="en-US" dirty="0" smtClean="0">
                <a:solidFill>
                  <a:schemeClr val="bg1"/>
                </a:solidFill>
              </a:rPr>
              <a:t> </a:t>
            </a:r>
            <a:r>
              <a:rPr lang="en-US" dirty="0" smtClean="0"/>
              <a:t>	</a:t>
            </a:r>
            <a:endParaRPr lang="en-US" dirty="0"/>
          </a:p>
        </p:txBody>
      </p:sp>
      <p:sp>
        <p:nvSpPr>
          <p:cNvPr id="3" name="Content Placeholder 2"/>
          <p:cNvSpPr>
            <a:spLocks noGrp="1"/>
          </p:cNvSpPr>
          <p:nvPr>
            <p:ph idx="1"/>
          </p:nvPr>
        </p:nvSpPr>
        <p:spPr>
          <a:xfrm>
            <a:off x="457200" y="1828800"/>
            <a:ext cx="8229600" cy="4419600"/>
          </a:xfrm>
        </p:spPr>
        <p:txBody>
          <a:bodyPr>
            <a:normAutofit/>
          </a:bodyPr>
          <a:lstStyle/>
          <a:p>
            <a:r>
              <a:rPr lang="en-US" sz="3600" dirty="0" smtClean="0"/>
              <a:t>S</a:t>
            </a:r>
            <a:r>
              <a:rPr lang="en-US" sz="3600" dirty="0" smtClean="0">
                <a:solidFill>
                  <a:schemeClr val="bg1"/>
                </a:solidFill>
              </a:rPr>
              <a:t>hows how to use the </a:t>
            </a:r>
            <a:r>
              <a:rPr lang="en-US" sz="3600" i="1" dirty="0" smtClean="0"/>
              <a:t>Voting Action </a:t>
            </a:r>
            <a:r>
              <a:rPr lang="en-US" sz="3600" i="1" dirty="0" smtClean="0">
                <a:solidFill>
                  <a:schemeClr val="bg1"/>
                </a:solidFill>
              </a:rPr>
              <a:t>Planner</a:t>
            </a:r>
            <a:endParaRPr lang="en-US" sz="3600" dirty="0" smtClean="0">
              <a:solidFill>
                <a:schemeClr val="bg1"/>
              </a:solidFill>
            </a:endParaRPr>
          </a:p>
          <a:p>
            <a:r>
              <a:rPr lang="en-US" sz="3600" dirty="0" smtClean="0"/>
              <a:t>Teach others to use the </a:t>
            </a:r>
            <a:r>
              <a:rPr lang="en-US" sz="3600" i="1" dirty="0" smtClean="0"/>
              <a:t>Planner</a:t>
            </a:r>
            <a:r>
              <a:rPr lang="en-US" sz="3600" dirty="0" smtClean="0"/>
              <a:t> with voters</a:t>
            </a:r>
            <a:endParaRPr lang="en-US" sz="3600" dirty="0" smtClean="0">
              <a:solidFill>
                <a:schemeClr val="bg1"/>
              </a:solidFill>
            </a:endParaRPr>
          </a:p>
          <a:p>
            <a:r>
              <a:rPr lang="en-US" sz="3600" dirty="0" smtClean="0">
                <a:solidFill>
                  <a:schemeClr val="bg1"/>
                </a:solidFill>
              </a:rPr>
              <a:t>Serves as a reminder of how to use the </a:t>
            </a:r>
            <a:r>
              <a:rPr lang="en-US" sz="3600" i="1" dirty="0" smtClean="0">
                <a:solidFill>
                  <a:schemeClr val="bg1"/>
                </a:solidFill>
              </a:rPr>
              <a:t>Planner</a:t>
            </a:r>
            <a:endParaRPr lang="en-US" sz="3600" dirty="0" smtClean="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Identification Needed to Register</a:t>
            </a:r>
            <a:endParaRPr lang="en-US" dirty="0">
              <a:solidFill>
                <a:schemeClr val="bg1"/>
              </a:solidFill>
            </a:endParaRPr>
          </a:p>
        </p:txBody>
      </p:sp>
      <p:pic>
        <p:nvPicPr>
          <p:cNvPr id="12290" name="Picture 2" descr="Picture of various forms of identification, a photo id of a man and other documents. Text reads: identification."/>
          <p:cNvPicPr preferRelativeResize="0">
            <a:picLocks noGrp="1" noChangeAspect="1" noChangeArrowheads="1"/>
          </p:cNvPicPr>
          <p:nvPr>
            <p:ph sz="half" idx="2"/>
          </p:nvPr>
        </p:nvPicPr>
        <p:blipFill>
          <a:blip r:embed="rId3" cstate="print"/>
          <a:stretch>
            <a:fillRect/>
          </a:stretch>
        </p:blipFill>
        <p:spPr bwMode="auto">
          <a:xfrm>
            <a:off x="685800" y="2072640"/>
            <a:ext cx="2463371" cy="3566160"/>
          </a:xfrm>
          <a:prstGeom prst="rect">
            <a:avLst/>
          </a:prstGeom>
          <a:noFill/>
          <a:ln w="9525">
            <a:noFill/>
            <a:miter lim="800000"/>
            <a:headEnd/>
            <a:tailEnd/>
          </a:ln>
        </p:spPr>
      </p:pic>
      <p:sp>
        <p:nvSpPr>
          <p:cNvPr id="6" name="Content Placeholder 5"/>
          <p:cNvSpPr>
            <a:spLocks noGrp="1"/>
          </p:cNvSpPr>
          <p:nvPr>
            <p:ph sz="quarter" idx="4"/>
          </p:nvPr>
        </p:nvSpPr>
        <p:spPr>
          <a:xfrm>
            <a:off x="3657600" y="1828800"/>
            <a:ext cx="5032375" cy="4191000"/>
          </a:xfrm>
        </p:spPr>
        <p:txBody>
          <a:bodyPr/>
          <a:lstStyle/>
          <a:p>
            <a:r>
              <a:rPr lang="en-US" sz="3200" dirty="0" smtClean="0">
                <a:solidFill>
                  <a:schemeClr val="bg1"/>
                </a:solidFill>
              </a:rPr>
              <a:t>Some states </a:t>
            </a:r>
            <a:r>
              <a:rPr lang="en-US" sz="3200" dirty="0" smtClean="0"/>
              <a:t>do NOT require an ID to register or to vote</a:t>
            </a:r>
          </a:p>
          <a:p>
            <a:r>
              <a:rPr lang="en-US" sz="3200" dirty="0" smtClean="0">
                <a:solidFill>
                  <a:schemeClr val="bg1"/>
                </a:solidFill>
              </a:rPr>
              <a:t>Other states have their own rules about type of ID or proof you have to show</a:t>
            </a:r>
          </a:p>
          <a:p>
            <a:r>
              <a:rPr lang="en-US" sz="3200" dirty="0" smtClean="0"/>
              <a:t>See the State Insert for State ID rules</a:t>
            </a:r>
            <a:endParaRPr lang="en-US" sz="3200" dirty="0" smtClean="0">
              <a:solidFill>
                <a:schemeClr val="bg1"/>
              </a:solidFill>
            </a:endParaRP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Choosing </a:t>
            </a:r>
            <a:r>
              <a:rPr lang="en-US" dirty="0" smtClean="0"/>
              <a:t>a Party</a:t>
            </a:r>
            <a:endParaRPr lang="en-US" dirty="0"/>
          </a:p>
        </p:txBody>
      </p:sp>
      <p:sp>
        <p:nvSpPr>
          <p:cNvPr id="8" name="Content Placeholder 7"/>
          <p:cNvSpPr>
            <a:spLocks noGrp="1"/>
          </p:cNvSpPr>
          <p:nvPr>
            <p:ph sz="quarter" idx="4"/>
          </p:nvPr>
        </p:nvSpPr>
        <p:spPr>
          <a:xfrm>
            <a:off x="3505200" y="1600200"/>
            <a:ext cx="5333999" cy="5029200"/>
          </a:xfrm>
        </p:spPr>
        <p:txBody>
          <a:bodyPr>
            <a:noAutofit/>
          </a:bodyPr>
          <a:lstStyle/>
          <a:p>
            <a:r>
              <a:rPr lang="en-US" sz="3200" dirty="0" smtClean="0">
                <a:solidFill>
                  <a:schemeClr val="bg1">
                    <a:lumMod val="95000"/>
                  </a:schemeClr>
                </a:solidFill>
              </a:rPr>
              <a:t>Only if your state has a “closed” primary election </a:t>
            </a:r>
          </a:p>
          <a:p>
            <a:r>
              <a:rPr lang="en-US" sz="3200" dirty="0" smtClean="0">
                <a:solidFill>
                  <a:schemeClr val="bg1">
                    <a:lumMod val="95000"/>
                  </a:schemeClr>
                </a:solidFill>
              </a:rPr>
              <a:t>A primary election chooses one candidate from each party to run in the general election</a:t>
            </a:r>
          </a:p>
          <a:p>
            <a:r>
              <a:rPr lang="en-US" sz="3200" dirty="0" smtClean="0">
                <a:solidFill>
                  <a:schemeClr val="bg1">
                    <a:lumMod val="95000"/>
                  </a:schemeClr>
                </a:solidFill>
              </a:rPr>
              <a:t>The State Insert says if the voter’s state has closed or open primary elections</a:t>
            </a:r>
          </a:p>
        </p:txBody>
      </p:sp>
      <p:pic>
        <p:nvPicPr>
          <p:cNvPr id="13314" name="Picture 2" descr="Picture of a graphic of the donkey and elephant of the democrat and republican party.  Text reads: party affiliation"/>
          <p:cNvPicPr preferRelativeResize="0">
            <a:picLocks noChangeAspect="1" noChangeArrowheads="1"/>
          </p:cNvPicPr>
          <p:nvPr/>
        </p:nvPicPr>
        <p:blipFill>
          <a:blip r:embed="rId3" cstate="print"/>
          <a:srcRect/>
          <a:stretch>
            <a:fillRect/>
          </a:stretch>
        </p:blipFill>
        <p:spPr bwMode="auto">
          <a:xfrm>
            <a:off x="685800" y="1935480"/>
            <a:ext cx="2430876" cy="3474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Registration Deadline</a:t>
            </a:r>
            <a:endParaRPr lang="en-US" dirty="0">
              <a:solidFill>
                <a:schemeClr val="bg1"/>
              </a:solidFill>
            </a:endParaRPr>
          </a:p>
        </p:txBody>
      </p:sp>
      <p:pic>
        <p:nvPicPr>
          <p:cNvPr id="3074" name="Picture 2" descr="Picture of a calendar with the word deadline written and circled on a date of the calendar.  Text reads: deadline."/>
          <p:cNvPicPr>
            <a:picLocks noGrp="1" noChangeAspect="1" noChangeArrowheads="1"/>
          </p:cNvPicPr>
          <p:nvPr>
            <p:ph sz="half" idx="2"/>
          </p:nvPr>
        </p:nvPicPr>
        <p:blipFill>
          <a:blip r:embed="rId3" cstate="print"/>
          <a:srcRect r="6057"/>
          <a:stretch>
            <a:fillRect/>
          </a:stretch>
        </p:blipFill>
        <p:spPr bwMode="auto">
          <a:xfrm>
            <a:off x="609600" y="2438400"/>
            <a:ext cx="2783800" cy="2514600"/>
          </a:xfrm>
          <a:prstGeom prst="rect">
            <a:avLst/>
          </a:prstGeom>
          <a:noFill/>
          <a:ln w="9525">
            <a:noFill/>
            <a:miter lim="800000"/>
            <a:headEnd/>
            <a:tailEnd/>
          </a:ln>
        </p:spPr>
      </p:pic>
      <p:sp>
        <p:nvSpPr>
          <p:cNvPr id="6" name="Content Placeholder 5"/>
          <p:cNvSpPr>
            <a:spLocks noGrp="1"/>
          </p:cNvSpPr>
          <p:nvPr>
            <p:ph sz="quarter" idx="4"/>
          </p:nvPr>
        </p:nvSpPr>
        <p:spPr>
          <a:xfrm>
            <a:off x="3886200" y="1905000"/>
            <a:ext cx="4800601" cy="4724400"/>
          </a:xfrm>
        </p:spPr>
        <p:txBody>
          <a:bodyPr>
            <a:normAutofit/>
          </a:bodyPr>
          <a:lstStyle/>
          <a:p>
            <a:r>
              <a:rPr lang="en-US" sz="3200" dirty="0" smtClean="0">
                <a:solidFill>
                  <a:schemeClr val="bg1"/>
                </a:solidFill>
              </a:rPr>
              <a:t>The State Insert gives the deadline for registering to vote</a:t>
            </a:r>
          </a:p>
          <a:p>
            <a:r>
              <a:rPr lang="en-US" sz="3200" dirty="0" smtClean="0">
                <a:solidFill>
                  <a:schemeClr val="bg1">
                    <a:lumMod val="95000"/>
                  </a:schemeClr>
                </a:solidFill>
              </a:rPr>
              <a:t>Some states will allow voters to register on Election Day at local polling places or at the elections office</a:t>
            </a:r>
          </a:p>
        </p:txBody>
      </p:sp>
      <p:pic>
        <p:nvPicPr>
          <p:cNvPr id="5" name="Picture 4" descr="A picture of an arrow pointing to the right."/>
          <p:cNvPicPr preferRelativeResize="0">
            <a:picLocks noChangeAspect="1"/>
          </p:cNvPicPr>
          <p:nvPr/>
        </p:nvPicPr>
        <p:blipFill>
          <a:blip r:embed="rId4" cstate="print"/>
          <a:srcRect l="38250" t="42188" r="28500" b="27188"/>
          <a:stretch>
            <a:fillRect/>
          </a:stretch>
        </p:blipFill>
        <p:spPr bwMode="auto">
          <a:xfrm>
            <a:off x="152400" y="3048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solidFill>
                  <a:schemeClr val="bg1"/>
                </a:solidFill>
              </a:rPr>
              <a:t>Ways To Vote</a:t>
            </a:r>
            <a:endParaRPr lang="en-US" dirty="0">
              <a:solidFill>
                <a:schemeClr val="bg1"/>
              </a:solidFill>
            </a:endParaRPr>
          </a:p>
        </p:txBody>
      </p:sp>
      <p:pic>
        <p:nvPicPr>
          <p:cNvPr id="4" name="Content Placeholder 3" descr="Picture of the next section of the planner.  Text reads: Absentee/mail in, in person early, polling place, provisional, and curbside voting."/>
          <p:cNvPicPr preferRelativeResize="0">
            <a:picLocks noGrp="1" noChangeAspect="1" noChangeArrowheads="1"/>
          </p:cNvPicPr>
          <p:nvPr>
            <p:ph idx="1"/>
          </p:nvPr>
        </p:nvPicPr>
        <p:blipFill>
          <a:blip r:embed="rId3" cstate="print"/>
          <a:srcRect l="8502" r="9275"/>
          <a:stretch>
            <a:fillRect/>
          </a:stretch>
        </p:blipFill>
        <p:spPr bwMode="auto">
          <a:xfrm>
            <a:off x="575278" y="2471928"/>
            <a:ext cx="8187722" cy="3319272"/>
          </a:xfrm>
          <a:prstGeom prst="rect">
            <a:avLst/>
          </a:prstGeom>
          <a:noFill/>
          <a:ln w="9525">
            <a:noFill/>
            <a:miter lim="800000"/>
            <a:headEnd/>
            <a:tailEnd/>
          </a:ln>
        </p:spPr>
      </p:pic>
      <p:pic>
        <p:nvPicPr>
          <p:cNvPr id="5" name="Picture 4" descr="A picture of an arrow pointing to the right."/>
          <p:cNvPicPr preferRelativeResize="0">
            <a:picLocks noChangeAspect="1"/>
          </p:cNvPicPr>
          <p:nvPr/>
        </p:nvPicPr>
        <p:blipFill>
          <a:blip r:embed="rId4" cstate="print"/>
          <a:srcRect l="38250" t="42188" r="28500" b="27188"/>
          <a:stretch>
            <a:fillRect/>
          </a:stretch>
        </p:blipFill>
        <p:spPr bwMode="auto">
          <a:xfrm>
            <a:off x="152400" y="3048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Absentee Voting by Mail</a:t>
            </a:r>
            <a:endParaRPr lang="en-US" dirty="0">
              <a:solidFill>
                <a:schemeClr val="bg1"/>
              </a:solidFill>
            </a:endParaRPr>
          </a:p>
        </p:txBody>
      </p:sp>
      <p:sp>
        <p:nvSpPr>
          <p:cNvPr id="9" name="Content Placeholder 8"/>
          <p:cNvSpPr>
            <a:spLocks noGrp="1"/>
          </p:cNvSpPr>
          <p:nvPr>
            <p:ph sz="quarter" idx="4"/>
          </p:nvPr>
        </p:nvSpPr>
        <p:spPr>
          <a:xfrm>
            <a:off x="3886200" y="1676400"/>
            <a:ext cx="4800601" cy="4449763"/>
          </a:xfrm>
        </p:spPr>
        <p:txBody>
          <a:bodyPr>
            <a:noAutofit/>
          </a:bodyPr>
          <a:lstStyle/>
          <a:p>
            <a:r>
              <a:rPr lang="en-US" sz="3200" dirty="0" smtClean="0">
                <a:solidFill>
                  <a:schemeClr val="bg1"/>
                </a:solidFill>
              </a:rPr>
              <a:t>Request an “absentee” ballot, </a:t>
            </a:r>
            <a:r>
              <a:rPr lang="en-US" sz="3200" dirty="0" smtClean="0"/>
              <a:t>fill in your voting choices</a:t>
            </a:r>
            <a:r>
              <a:rPr lang="en-US" sz="3200" dirty="0" smtClean="0">
                <a:solidFill>
                  <a:schemeClr val="bg1"/>
                </a:solidFill>
              </a:rPr>
              <a:t>, and mail it in before the due date</a:t>
            </a:r>
          </a:p>
          <a:p>
            <a:r>
              <a:rPr lang="en-US" sz="3200" dirty="0" smtClean="0">
                <a:solidFill>
                  <a:schemeClr val="bg1"/>
                </a:solidFill>
              </a:rPr>
              <a:t>The State Insert has information about voting by mail</a:t>
            </a:r>
            <a:endParaRPr lang="en-US" sz="3200" dirty="0">
              <a:solidFill>
                <a:schemeClr val="bg1"/>
              </a:solidFill>
            </a:endParaRPr>
          </a:p>
        </p:txBody>
      </p:sp>
      <p:pic>
        <p:nvPicPr>
          <p:cNvPr id="12" name="Picture 2" descr="Picture of a woman mailing a document at a mailbox on a street corner.  Text reads: absentee/mail in. &#10;"/>
          <p:cNvPicPr>
            <a:picLocks noChangeAspect="1" noChangeArrowheads="1"/>
          </p:cNvPicPr>
          <p:nvPr/>
        </p:nvPicPr>
        <p:blipFill>
          <a:blip r:embed="rId3" cstate="print"/>
          <a:stretch>
            <a:fillRect/>
          </a:stretch>
        </p:blipFill>
        <p:spPr bwMode="auto">
          <a:xfrm>
            <a:off x="685800" y="1962705"/>
            <a:ext cx="2362200" cy="37522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Early Voting</a:t>
            </a:r>
            <a:endParaRPr lang="en-US" dirty="0">
              <a:solidFill>
                <a:schemeClr val="bg1"/>
              </a:solidFill>
            </a:endParaRPr>
          </a:p>
        </p:txBody>
      </p:sp>
      <p:pic>
        <p:nvPicPr>
          <p:cNvPr id="15362" name="Picture 2" descr="Picture of a group of people in line at an early voting location.  Text reads: In person early.&#10;"/>
          <p:cNvPicPr>
            <a:picLocks noGrp="1" noChangeAspect="1" noChangeArrowheads="1"/>
          </p:cNvPicPr>
          <p:nvPr>
            <p:ph sz="half" idx="2"/>
          </p:nvPr>
        </p:nvPicPr>
        <p:blipFill>
          <a:blip r:embed="rId3" cstate="print"/>
          <a:stretch>
            <a:fillRect/>
          </a:stretch>
        </p:blipFill>
        <p:spPr bwMode="auto">
          <a:xfrm>
            <a:off x="685800" y="1965003"/>
            <a:ext cx="2362200" cy="3368997"/>
          </a:xfrm>
          <a:prstGeom prst="rect">
            <a:avLst/>
          </a:prstGeom>
          <a:noFill/>
          <a:ln w="9525">
            <a:noFill/>
            <a:miter lim="800000"/>
            <a:headEnd/>
            <a:tailEnd/>
          </a:ln>
        </p:spPr>
      </p:pic>
      <p:sp>
        <p:nvSpPr>
          <p:cNvPr id="7" name="Content Placeholder 6"/>
          <p:cNvSpPr>
            <a:spLocks noGrp="1"/>
          </p:cNvSpPr>
          <p:nvPr>
            <p:ph sz="quarter" idx="4"/>
          </p:nvPr>
        </p:nvSpPr>
        <p:spPr>
          <a:xfrm>
            <a:off x="3733801" y="1905000"/>
            <a:ext cx="4953000" cy="4221163"/>
          </a:xfrm>
        </p:spPr>
        <p:txBody>
          <a:bodyPr>
            <a:noAutofit/>
          </a:bodyPr>
          <a:lstStyle/>
          <a:p>
            <a:r>
              <a:rPr lang="en-US" sz="3200" dirty="0" smtClean="0">
                <a:solidFill>
                  <a:schemeClr val="bg1"/>
                </a:solidFill>
              </a:rPr>
              <a:t>Vote before Election Day in person at an election office, or by mail</a:t>
            </a:r>
          </a:p>
          <a:p>
            <a:r>
              <a:rPr lang="en-US" sz="3200" dirty="0" smtClean="0"/>
              <a:t>The State Insert has information about Early Voting</a:t>
            </a:r>
            <a:endParaRPr lang="en-US" sz="3200" dirty="0" smtClean="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Polling Places</a:t>
            </a:r>
            <a:endParaRPr lang="en-US" dirty="0">
              <a:solidFill>
                <a:schemeClr val="bg1"/>
              </a:solidFill>
            </a:endParaRPr>
          </a:p>
        </p:txBody>
      </p:sp>
      <p:pic>
        <p:nvPicPr>
          <p:cNvPr id="16386" name="Picture 2" descr="A picture of an elderly woman filling out a form on a table at a polling place.  Text reads: polling place.  "/>
          <p:cNvPicPr>
            <a:picLocks noGrp="1" noChangeAspect="1" noChangeArrowheads="1"/>
          </p:cNvPicPr>
          <p:nvPr>
            <p:ph sz="half" idx="2"/>
          </p:nvPr>
        </p:nvPicPr>
        <p:blipFill>
          <a:blip r:embed="rId3" cstate="print"/>
          <a:stretch>
            <a:fillRect/>
          </a:stretch>
        </p:blipFill>
        <p:spPr bwMode="auto">
          <a:xfrm>
            <a:off x="685801" y="1945023"/>
            <a:ext cx="2209799" cy="3769977"/>
          </a:xfrm>
          <a:prstGeom prst="rect">
            <a:avLst/>
          </a:prstGeom>
          <a:noFill/>
          <a:ln w="9525">
            <a:noFill/>
            <a:miter lim="800000"/>
            <a:headEnd/>
            <a:tailEnd/>
          </a:ln>
        </p:spPr>
      </p:pic>
      <p:sp>
        <p:nvSpPr>
          <p:cNvPr id="7" name="Content Placeholder 6"/>
          <p:cNvSpPr>
            <a:spLocks noGrp="1"/>
          </p:cNvSpPr>
          <p:nvPr>
            <p:ph sz="quarter" idx="4"/>
          </p:nvPr>
        </p:nvSpPr>
        <p:spPr>
          <a:xfrm>
            <a:off x="3581400" y="1916112"/>
            <a:ext cx="5032375" cy="3951288"/>
          </a:xfrm>
        </p:spPr>
        <p:txBody>
          <a:bodyPr>
            <a:normAutofit lnSpcReduction="10000"/>
          </a:bodyPr>
          <a:lstStyle/>
          <a:p>
            <a:r>
              <a:rPr lang="en-US" sz="3200" dirty="0" smtClean="0">
                <a:solidFill>
                  <a:schemeClr val="bg1"/>
                </a:solidFill>
              </a:rPr>
              <a:t>Your Polling Place is a building near your home where people in your area vote in person</a:t>
            </a:r>
          </a:p>
          <a:p>
            <a:r>
              <a:rPr lang="en-US" sz="3200" dirty="0" smtClean="0">
                <a:solidFill>
                  <a:schemeClr val="bg1"/>
                </a:solidFill>
              </a:rPr>
              <a:t>Polling Places are usually schools, libraries, churches, or recreation centers</a:t>
            </a:r>
            <a:endParaRPr lang="en-US" sz="32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Provisional Ballots</a:t>
            </a:r>
            <a:endParaRPr lang="en-US" dirty="0">
              <a:solidFill>
                <a:schemeClr val="bg1"/>
              </a:solidFill>
            </a:endParaRPr>
          </a:p>
        </p:txBody>
      </p:sp>
      <p:pic>
        <p:nvPicPr>
          <p:cNvPr id="17410" name="Picture 2" descr="Picture of a young woman handing a form to an elderly female poll worker at a desk. Text reads: provisional"/>
          <p:cNvPicPr>
            <a:picLocks noGrp="1" noChangeAspect="1" noChangeArrowheads="1"/>
          </p:cNvPicPr>
          <p:nvPr>
            <p:ph sz="half" idx="2"/>
          </p:nvPr>
        </p:nvPicPr>
        <p:blipFill>
          <a:blip r:embed="rId3" cstate="print"/>
          <a:stretch>
            <a:fillRect/>
          </a:stretch>
        </p:blipFill>
        <p:spPr bwMode="auto">
          <a:xfrm>
            <a:off x="685800" y="1874837"/>
            <a:ext cx="2209800" cy="3837272"/>
          </a:xfrm>
          <a:prstGeom prst="rect">
            <a:avLst/>
          </a:prstGeom>
          <a:noFill/>
          <a:ln w="9525">
            <a:noFill/>
            <a:miter lim="800000"/>
            <a:headEnd/>
            <a:tailEnd/>
          </a:ln>
        </p:spPr>
      </p:pic>
      <p:sp>
        <p:nvSpPr>
          <p:cNvPr id="7" name="Content Placeholder 6"/>
          <p:cNvSpPr>
            <a:spLocks noGrp="1"/>
          </p:cNvSpPr>
          <p:nvPr>
            <p:ph sz="quarter" idx="4"/>
          </p:nvPr>
        </p:nvSpPr>
        <p:spPr>
          <a:xfrm>
            <a:off x="3352800" y="1570037"/>
            <a:ext cx="5562600" cy="4754563"/>
          </a:xfrm>
        </p:spPr>
        <p:txBody>
          <a:bodyPr>
            <a:noAutofit/>
          </a:bodyPr>
          <a:lstStyle/>
          <a:p>
            <a:r>
              <a:rPr lang="en-US" sz="3200" dirty="0" smtClean="0"/>
              <a:t>Used if poll workers are unsure that a voter is eligible</a:t>
            </a:r>
          </a:p>
          <a:p>
            <a:r>
              <a:rPr lang="en-US" sz="3200" dirty="0" smtClean="0"/>
              <a:t>Used at polling places on Election Day</a:t>
            </a:r>
          </a:p>
          <a:p>
            <a:r>
              <a:rPr lang="en-US" sz="3200" dirty="0" smtClean="0"/>
              <a:t>Voters without the right ID can still vote using a provisional ballot</a:t>
            </a:r>
          </a:p>
          <a:p>
            <a:r>
              <a:rPr lang="en-US" sz="3200" dirty="0" smtClean="0"/>
              <a:t>Voters can bring the right ID later to have their vote count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Curbside Voting</a:t>
            </a:r>
            <a:endParaRPr lang="en-US" dirty="0">
              <a:solidFill>
                <a:schemeClr val="bg1"/>
              </a:solidFill>
            </a:endParaRPr>
          </a:p>
        </p:txBody>
      </p:sp>
      <p:sp>
        <p:nvSpPr>
          <p:cNvPr id="9" name="Content Placeholder 8"/>
          <p:cNvSpPr>
            <a:spLocks noGrp="1"/>
          </p:cNvSpPr>
          <p:nvPr>
            <p:ph sz="quarter" idx="4"/>
          </p:nvPr>
        </p:nvSpPr>
        <p:spPr>
          <a:xfrm>
            <a:off x="3581400" y="1981200"/>
            <a:ext cx="5105401" cy="4144963"/>
          </a:xfrm>
        </p:spPr>
        <p:txBody>
          <a:bodyPr>
            <a:noAutofit/>
          </a:bodyPr>
          <a:lstStyle/>
          <a:p>
            <a:r>
              <a:rPr lang="en-US" sz="3200" dirty="0" smtClean="0">
                <a:solidFill>
                  <a:schemeClr val="bg1"/>
                </a:solidFill>
              </a:rPr>
              <a:t>Voting from a car outside a polling place</a:t>
            </a:r>
          </a:p>
          <a:p>
            <a:r>
              <a:rPr lang="en-US" sz="3200" dirty="0" smtClean="0"/>
              <a:t>A poll worker brings a paper ballot or voting machine to the car</a:t>
            </a:r>
          </a:p>
          <a:p>
            <a:r>
              <a:rPr lang="en-US" sz="3200" dirty="0" smtClean="0"/>
              <a:t>There is usually a button outside to push for service</a:t>
            </a:r>
          </a:p>
        </p:txBody>
      </p:sp>
      <p:pic>
        <p:nvPicPr>
          <p:cNvPr id="18434" name="Picture 2" descr="Picture of an elderly man using a portable voting machine to cast a ballot in his car.  There is a female poll worker outside the car assisting him.  Text reads: curbside voting. "/>
          <p:cNvPicPr preferRelativeResize="0">
            <a:picLocks noChangeAspect="1" noChangeArrowheads="1"/>
          </p:cNvPicPr>
          <p:nvPr/>
        </p:nvPicPr>
        <p:blipFill>
          <a:blip r:embed="rId3" cstate="print"/>
          <a:srcRect/>
          <a:stretch>
            <a:fillRect/>
          </a:stretch>
        </p:blipFill>
        <p:spPr bwMode="auto">
          <a:xfrm>
            <a:off x="685800" y="2057400"/>
            <a:ext cx="2362200" cy="3840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When to Vote</a:t>
            </a:r>
            <a:endParaRPr lang="en-US" dirty="0">
              <a:solidFill>
                <a:schemeClr val="bg1"/>
              </a:solidFill>
            </a:endParaRPr>
          </a:p>
        </p:txBody>
      </p:sp>
      <p:pic>
        <p:nvPicPr>
          <p:cNvPr id="1026" name="Picture 2" descr="Picture of the next section of the planner titled When to vote.  There is a picture of a calendar and a clock.  Text reads: election dates, polls open. "/>
          <p:cNvPicPr preferRelativeResize="0">
            <a:picLocks noGrp="1" noChangeAspect="1" noChangeArrowheads="1"/>
          </p:cNvPicPr>
          <p:nvPr>
            <p:ph sz="half" idx="2"/>
          </p:nvPr>
        </p:nvPicPr>
        <p:blipFill>
          <a:blip r:embed="rId3" cstate="print"/>
          <a:srcRect l="1815" r="3629" b="2324"/>
          <a:stretch>
            <a:fillRect/>
          </a:stretch>
        </p:blipFill>
        <p:spPr bwMode="auto">
          <a:xfrm>
            <a:off x="457201" y="2408350"/>
            <a:ext cx="3809999" cy="3311961"/>
          </a:xfrm>
          <a:prstGeom prst="rect">
            <a:avLst/>
          </a:prstGeom>
          <a:noFill/>
          <a:ln w="9525">
            <a:noFill/>
            <a:miter lim="800000"/>
            <a:headEnd/>
            <a:tailEnd/>
          </a:ln>
        </p:spPr>
      </p:pic>
      <p:sp>
        <p:nvSpPr>
          <p:cNvPr id="6" name="Content Placeholder 5"/>
          <p:cNvSpPr>
            <a:spLocks noGrp="1"/>
          </p:cNvSpPr>
          <p:nvPr>
            <p:ph sz="quarter" idx="4"/>
          </p:nvPr>
        </p:nvSpPr>
        <p:spPr>
          <a:xfrm>
            <a:off x="4724400" y="2362200"/>
            <a:ext cx="4041775" cy="2590799"/>
          </a:xfrm>
        </p:spPr>
        <p:txBody>
          <a:bodyPr>
            <a:noAutofit/>
          </a:bodyPr>
          <a:lstStyle/>
          <a:p>
            <a:r>
              <a:rPr lang="en-US" sz="3200" dirty="0" smtClean="0">
                <a:solidFill>
                  <a:schemeClr val="bg1">
                    <a:lumMod val="95000"/>
                  </a:schemeClr>
                </a:solidFill>
              </a:rPr>
              <a:t>The State Insert has information about dates and times for voting in person or by mail</a:t>
            </a:r>
          </a:p>
        </p:txBody>
      </p:sp>
      <p:pic>
        <p:nvPicPr>
          <p:cNvPr id="5" name="Picture 4" descr="A picture of an arrow pointing to the right."/>
          <p:cNvPicPr preferRelativeResize="0">
            <a:picLocks noChangeAspect="1"/>
          </p:cNvPicPr>
          <p:nvPr/>
        </p:nvPicPr>
        <p:blipFill>
          <a:blip r:embed="rId4" cstate="print"/>
          <a:srcRect l="38250" t="42188" r="28500" b="27188"/>
          <a:stretch>
            <a:fillRect/>
          </a:stretch>
        </p:blipFill>
        <p:spPr bwMode="auto">
          <a:xfrm>
            <a:off x="457200" y="324183"/>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First Steps of Active Engagement Planning</a:t>
            </a:r>
            <a:endParaRPr lang="en-US" dirty="0"/>
          </a:p>
        </p:txBody>
      </p:sp>
      <p:pic>
        <p:nvPicPr>
          <p:cNvPr id="5" name="Picture 4" descr="A picture of an arrow pointing to the right."/>
          <p:cNvPicPr preferRelativeResize="0">
            <a:picLocks noChangeAspect="1"/>
          </p:cNvPicPr>
          <p:nvPr/>
        </p:nvPicPr>
        <p:blipFill>
          <a:blip r:embed="rId3" cstate="print"/>
          <a:srcRect l="38250" t="42188" r="28500" b="27188"/>
          <a:stretch>
            <a:fillRect/>
          </a:stretch>
        </p:blipFill>
        <p:spPr bwMode="auto">
          <a:xfrm>
            <a:off x="228600" y="1066800"/>
            <a:ext cx="1764004" cy="1276017"/>
          </a:xfrm>
          <a:prstGeom prst="rect">
            <a:avLst/>
          </a:prstGeom>
          <a:noFill/>
          <a:ln w="9525">
            <a:noFill/>
            <a:miter lim="800000"/>
            <a:headEnd/>
            <a:tailEnd/>
          </a:ln>
        </p:spPr>
      </p:pic>
      <p:pic>
        <p:nvPicPr>
          <p:cNvPr id="6" name="Picture 5" descr="Picture of the first section of the planner.  Text reads: What I worry about, who can help you get more information, practice voting and with transportation and who you can help. "/>
          <p:cNvPicPr>
            <a:picLocks noChangeAspect="1"/>
          </p:cNvPicPr>
          <p:nvPr/>
        </p:nvPicPr>
        <p:blipFill>
          <a:blip r:embed="rId4" cstate="print"/>
          <a:stretch>
            <a:fillRect/>
          </a:stretch>
        </p:blipFill>
        <p:spPr>
          <a:xfrm>
            <a:off x="2667000" y="1524000"/>
            <a:ext cx="3867174" cy="5029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How to Vote</a:t>
            </a:r>
            <a:endParaRPr lang="en-US" dirty="0">
              <a:solidFill>
                <a:schemeClr val="bg1"/>
              </a:solidFill>
            </a:endParaRPr>
          </a:p>
        </p:txBody>
      </p:sp>
      <p:pic>
        <p:nvPicPr>
          <p:cNvPr id="7170" name="Picture 2" descr="Picture of the next section of the planner titled how to vote.  Text reads: punchcard, paper, electronic, optical scanner. "/>
          <p:cNvPicPr preferRelativeResize="0">
            <a:picLocks noGrp="1" noChangeAspect="1" noChangeArrowheads="1"/>
          </p:cNvPicPr>
          <p:nvPr>
            <p:ph idx="1"/>
          </p:nvPr>
        </p:nvPicPr>
        <p:blipFill>
          <a:blip r:embed="rId3" cstate="print"/>
          <a:srcRect l="2507" r="2507"/>
          <a:stretch>
            <a:fillRect/>
          </a:stretch>
        </p:blipFill>
        <p:spPr bwMode="auto">
          <a:xfrm>
            <a:off x="838200" y="2390774"/>
            <a:ext cx="7415442" cy="3801523"/>
          </a:xfrm>
          <a:prstGeom prst="rect">
            <a:avLst/>
          </a:prstGeom>
          <a:noFill/>
          <a:ln w="9525">
            <a:noFill/>
            <a:miter lim="800000"/>
            <a:headEnd/>
            <a:tailEnd/>
          </a:ln>
        </p:spPr>
      </p:pic>
      <p:pic>
        <p:nvPicPr>
          <p:cNvPr id="4" name="Picture 3" descr="A picture of an arrow pointing to the right."/>
          <p:cNvPicPr preferRelativeResize="0">
            <a:picLocks noChangeAspect="1"/>
          </p:cNvPicPr>
          <p:nvPr/>
        </p:nvPicPr>
        <p:blipFill>
          <a:blip r:embed="rId4" cstate="print"/>
          <a:srcRect l="38250" t="42188" r="28500" b="27188"/>
          <a:stretch>
            <a:fillRect/>
          </a:stretch>
        </p:blipFill>
        <p:spPr bwMode="auto">
          <a:xfrm>
            <a:off x="457200" y="324183"/>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Punchcard</a:t>
            </a:r>
            <a:endParaRPr lang="en-US" dirty="0">
              <a:solidFill>
                <a:schemeClr val="bg1"/>
              </a:solidFill>
            </a:endParaRPr>
          </a:p>
        </p:txBody>
      </p:sp>
      <p:sp>
        <p:nvSpPr>
          <p:cNvPr id="9" name="Content Placeholder 8"/>
          <p:cNvSpPr>
            <a:spLocks noGrp="1"/>
          </p:cNvSpPr>
          <p:nvPr>
            <p:ph sz="quarter" idx="4"/>
          </p:nvPr>
        </p:nvSpPr>
        <p:spPr>
          <a:xfrm>
            <a:off x="3505200" y="1981200"/>
            <a:ext cx="5181601" cy="4144963"/>
          </a:xfrm>
        </p:spPr>
        <p:txBody>
          <a:bodyPr>
            <a:noAutofit/>
          </a:bodyPr>
          <a:lstStyle/>
          <a:p>
            <a:r>
              <a:rPr lang="en-US" sz="3200" dirty="0" smtClean="0"/>
              <a:t>Punch holes in card to vote</a:t>
            </a:r>
          </a:p>
          <a:p>
            <a:r>
              <a:rPr lang="en-US" sz="3200" dirty="0" smtClean="0"/>
              <a:t>Only a few places use these as most are now Paper ballots</a:t>
            </a:r>
          </a:p>
          <a:p>
            <a:r>
              <a:rPr lang="en-US" sz="3200" dirty="0" smtClean="0"/>
              <a:t>Insert the card in a ballot box, or a machine that counts votes</a:t>
            </a:r>
            <a:endParaRPr lang="en-US" sz="3200" dirty="0"/>
          </a:p>
        </p:txBody>
      </p:sp>
      <p:pic>
        <p:nvPicPr>
          <p:cNvPr id="8194" name="Picture 2" descr="Picture of a woman feeding a punchcard through a machine.  Text reads: punchcard."/>
          <p:cNvPicPr>
            <a:picLocks noChangeAspect="1" noChangeArrowheads="1"/>
          </p:cNvPicPr>
          <p:nvPr/>
        </p:nvPicPr>
        <p:blipFill>
          <a:blip r:embed="rId3" cstate="print"/>
          <a:srcRect/>
          <a:stretch>
            <a:fillRect/>
          </a:stretch>
        </p:blipFill>
        <p:spPr bwMode="auto">
          <a:xfrm>
            <a:off x="745240" y="1905000"/>
            <a:ext cx="2302760" cy="4023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Paper Ballot</a:t>
            </a:r>
            <a:endParaRPr lang="en-US" dirty="0"/>
          </a:p>
        </p:txBody>
      </p:sp>
      <p:pic>
        <p:nvPicPr>
          <p:cNvPr id="9218" name="Picture 2" descr="Picture of a woman placing a paper ballot in a ballot box. Text reads: paper. "/>
          <p:cNvPicPr preferRelativeResize="0">
            <a:picLocks noGrp="1" noChangeAspect="1" noChangeArrowheads="1"/>
          </p:cNvPicPr>
          <p:nvPr>
            <p:ph sz="half" idx="2"/>
          </p:nvPr>
        </p:nvPicPr>
        <p:blipFill>
          <a:blip r:embed="rId3" cstate="print"/>
          <a:stretch>
            <a:fillRect/>
          </a:stretch>
        </p:blipFill>
        <p:spPr bwMode="auto">
          <a:xfrm>
            <a:off x="714794" y="1920240"/>
            <a:ext cx="2343573" cy="4023360"/>
          </a:xfrm>
          <a:prstGeom prst="rect">
            <a:avLst/>
          </a:prstGeom>
          <a:noFill/>
          <a:ln w="9525">
            <a:noFill/>
            <a:miter lim="800000"/>
            <a:headEnd/>
            <a:tailEnd/>
          </a:ln>
        </p:spPr>
      </p:pic>
      <p:sp>
        <p:nvSpPr>
          <p:cNvPr id="7" name="Content Placeholder 6"/>
          <p:cNvSpPr>
            <a:spLocks noGrp="1"/>
          </p:cNvSpPr>
          <p:nvPr>
            <p:ph sz="quarter" idx="4"/>
          </p:nvPr>
        </p:nvSpPr>
        <p:spPr>
          <a:xfrm>
            <a:off x="3733800" y="2133600"/>
            <a:ext cx="4956175" cy="2971800"/>
          </a:xfrm>
        </p:spPr>
        <p:txBody>
          <a:bodyPr>
            <a:normAutofit lnSpcReduction="10000"/>
          </a:bodyPr>
          <a:lstStyle/>
          <a:p>
            <a:r>
              <a:rPr lang="en-US" sz="3200" dirty="0" smtClean="0"/>
              <a:t>Mark paper ballots with a pencil, pen or marker depending on the type your state uses</a:t>
            </a:r>
          </a:p>
          <a:p>
            <a:r>
              <a:rPr lang="en-US" sz="3200" dirty="0" smtClean="0"/>
              <a:t>Insert into one of the ballot boxes</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Electronic</a:t>
            </a:r>
            <a:endParaRPr lang="en-US" dirty="0"/>
          </a:p>
        </p:txBody>
      </p:sp>
      <p:pic>
        <p:nvPicPr>
          <p:cNvPr id="10242" name="Picture 2" descr="A picture of an electronic voting machine in a voting booth.  Text reads: electronic."/>
          <p:cNvPicPr preferRelativeResize="0">
            <a:picLocks noGrp="1" noChangeAspect="1" noChangeArrowheads="1"/>
          </p:cNvPicPr>
          <p:nvPr>
            <p:ph sz="half" idx="2"/>
          </p:nvPr>
        </p:nvPicPr>
        <p:blipFill>
          <a:blip r:embed="rId3" cstate="print"/>
          <a:stretch>
            <a:fillRect/>
          </a:stretch>
        </p:blipFill>
        <p:spPr bwMode="auto">
          <a:xfrm>
            <a:off x="685800" y="1905000"/>
            <a:ext cx="2353286" cy="4023360"/>
          </a:xfrm>
          <a:prstGeom prst="rect">
            <a:avLst/>
          </a:prstGeom>
          <a:noFill/>
          <a:ln w="9525">
            <a:noFill/>
            <a:miter lim="800000"/>
            <a:headEnd/>
            <a:tailEnd/>
          </a:ln>
        </p:spPr>
      </p:pic>
      <p:sp>
        <p:nvSpPr>
          <p:cNvPr id="7" name="Content Placeholder 6"/>
          <p:cNvSpPr>
            <a:spLocks noGrp="1"/>
          </p:cNvSpPr>
          <p:nvPr>
            <p:ph sz="quarter" idx="4"/>
          </p:nvPr>
        </p:nvSpPr>
        <p:spPr>
          <a:xfrm>
            <a:off x="3810000" y="2514600"/>
            <a:ext cx="4876800" cy="2362200"/>
          </a:xfrm>
        </p:spPr>
        <p:txBody>
          <a:bodyPr>
            <a:noAutofit/>
          </a:bodyPr>
          <a:lstStyle/>
          <a:p>
            <a:r>
              <a:rPr lang="en-US" sz="3200" dirty="0" smtClean="0"/>
              <a:t>Computer screen shows a ballot</a:t>
            </a:r>
          </a:p>
          <a:p>
            <a:r>
              <a:rPr lang="en-US" sz="3200" dirty="0" smtClean="0"/>
              <a:t>Vote by touching names or items on the screen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Optical Scanner</a:t>
            </a:r>
            <a:endParaRPr lang="en-US" dirty="0">
              <a:solidFill>
                <a:schemeClr val="bg1"/>
              </a:solidFill>
            </a:endParaRPr>
          </a:p>
        </p:txBody>
      </p:sp>
      <p:pic>
        <p:nvPicPr>
          <p:cNvPr id="11266" name="Picture 2" descr="Picture of an optical scanner.  Text reads: optical scanner."/>
          <p:cNvPicPr preferRelativeResize="0">
            <a:picLocks noGrp="1" noChangeAspect="1" noChangeArrowheads="1"/>
          </p:cNvPicPr>
          <p:nvPr>
            <p:ph sz="half" idx="2"/>
          </p:nvPr>
        </p:nvPicPr>
        <p:blipFill>
          <a:blip r:embed="rId3" cstate="print"/>
          <a:stretch>
            <a:fillRect/>
          </a:stretch>
        </p:blipFill>
        <p:spPr bwMode="auto">
          <a:xfrm>
            <a:off x="685800" y="1981200"/>
            <a:ext cx="2432360" cy="3931920"/>
          </a:xfrm>
          <a:prstGeom prst="rect">
            <a:avLst/>
          </a:prstGeom>
          <a:noFill/>
          <a:ln w="9525">
            <a:noFill/>
            <a:miter lim="800000"/>
            <a:headEnd/>
            <a:tailEnd/>
          </a:ln>
        </p:spPr>
      </p:pic>
      <p:sp>
        <p:nvSpPr>
          <p:cNvPr id="7" name="Content Placeholder 6"/>
          <p:cNvSpPr>
            <a:spLocks noGrp="1"/>
          </p:cNvSpPr>
          <p:nvPr>
            <p:ph sz="quarter" idx="4"/>
          </p:nvPr>
        </p:nvSpPr>
        <p:spPr>
          <a:xfrm>
            <a:off x="3810000" y="2362200"/>
            <a:ext cx="4876800" cy="1981200"/>
          </a:xfrm>
        </p:spPr>
        <p:txBody>
          <a:bodyPr>
            <a:normAutofit/>
          </a:bodyPr>
          <a:lstStyle/>
          <a:p>
            <a:r>
              <a:rPr lang="en-US" sz="3200" dirty="0" smtClean="0"/>
              <a:t>V</a:t>
            </a:r>
            <a:r>
              <a:rPr lang="en-US" sz="3200" dirty="0" smtClean="0">
                <a:solidFill>
                  <a:schemeClr val="bg1"/>
                </a:solidFill>
              </a:rPr>
              <a:t>ote on a paper ballot</a:t>
            </a:r>
          </a:p>
          <a:p>
            <a:r>
              <a:rPr lang="en-US" sz="3200" dirty="0" smtClean="0"/>
              <a:t>Slide the paper into a scanner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Help to Vote at a Polling Place</a:t>
            </a:r>
            <a:endParaRPr lang="en-US" dirty="0"/>
          </a:p>
        </p:txBody>
      </p:sp>
      <p:pic>
        <p:nvPicPr>
          <p:cNvPr id="1026" name="Picture 2" descr="Picture of the next section of the planner titled help to vote.  Text reads: visual ballot, audio ballot, accessible booths, poll worker, supported voting. "/>
          <p:cNvPicPr>
            <a:picLocks noGrp="1" noChangeAspect="1" noChangeArrowheads="1"/>
          </p:cNvPicPr>
          <p:nvPr>
            <p:ph idx="1"/>
          </p:nvPr>
        </p:nvPicPr>
        <p:blipFill>
          <a:blip r:embed="rId3" cstate="print"/>
          <a:srcRect/>
          <a:stretch>
            <a:fillRect/>
          </a:stretch>
        </p:blipFill>
        <p:spPr bwMode="auto">
          <a:xfrm>
            <a:off x="457200" y="2694160"/>
            <a:ext cx="8229600" cy="3630440"/>
          </a:xfrm>
          <a:prstGeom prst="rect">
            <a:avLst/>
          </a:prstGeom>
          <a:noFill/>
          <a:ln w="9525">
            <a:noFill/>
            <a:miter lim="800000"/>
            <a:headEnd/>
            <a:tailEnd/>
          </a:ln>
        </p:spPr>
      </p:pic>
      <p:pic>
        <p:nvPicPr>
          <p:cNvPr id="4" name="Picture 3" descr="A picture of an arrow pointing to the right."/>
          <p:cNvPicPr preferRelativeResize="0">
            <a:picLocks noChangeAspect="1"/>
          </p:cNvPicPr>
          <p:nvPr/>
        </p:nvPicPr>
        <p:blipFill>
          <a:blip r:embed="rId4" cstate="print"/>
          <a:srcRect l="38250" t="42188" r="28500" b="27188"/>
          <a:stretch>
            <a:fillRect/>
          </a:stretch>
        </p:blipFill>
        <p:spPr bwMode="auto">
          <a:xfrm>
            <a:off x="228600" y="1162383"/>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Ballot Machines</a:t>
            </a:r>
            <a:endParaRPr lang="en-US" dirty="0"/>
          </a:p>
        </p:txBody>
      </p:sp>
      <p:pic>
        <p:nvPicPr>
          <p:cNvPr id="2050" name="Picture 2" descr="Picture of a person touching the screen of a visual ballot.  Text reads: visual ballot. "/>
          <p:cNvPicPr preferRelativeResize="0">
            <a:picLocks noGrp="1" noChangeAspect="1" noChangeArrowheads="1"/>
          </p:cNvPicPr>
          <p:nvPr>
            <p:ph sz="half" idx="2"/>
          </p:nvPr>
        </p:nvPicPr>
        <p:blipFill>
          <a:blip r:embed="rId3" cstate="print"/>
          <a:srcRect l="4615" r="4615"/>
          <a:stretch>
            <a:fillRect/>
          </a:stretch>
        </p:blipFill>
        <p:spPr bwMode="auto">
          <a:xfrm>
            <a:off x="693434" y="1844040"/>
            <a:ext cx="2506966" cy="4023360"/>
          </a:xfrm>
          <a:prstGeom prst="rect">
            <a:avLst/>
          </a:prstGeom>
          <a:noFill/>
          <a:ln>
            <a:noFill/>
          </a:ln>
        </p:spPr>
      </p:pic>
      <p:sp>
        <p:nvSpPr>
          <p:cNvPr id="7" name="Content Placeholder 6"/>
          <p:cNvSpPr>
            <a:spLocks noGrp="1"/>
          </p:cNvSpPr>
          <p:nvPr>
            <p:ph sz="quarter" idx="4"/>
          </p:nvPr>
        </p:nvSpPr>
        <p:spPr>
          <a:xfrm>
            <a:off x="3581400" y="1752601"/>
            <a:ext cx="5184775" cy="4495800"/>
          </a:xfrm>
        </p:spPr>
        <p:txBody>
          <a:bodyPr>
            <a:noAutofit/>
          </a:bodyPr>
          <a:lstStyle/>
          <a:p>
            <a:r>
              <a:rPr lang="en-US" sz="3200" dirty="0" smtClean="0"/>
              <a:t>Instructions and the ballot are displayed on a screen</a:t>
            </a:r>
          </a:p>
          <a:p>
            <a:r>
              <a:rPr lang="en-US" sz="3200" dirty="0" smtClean="0"/>
              <a:t>Can enlarge the ballot and instructions to see them better</a:t>
            </a:r>
          </a:p>
          <a:p>
            <a:r>
              <a:rPr lang="en-US" sz="3200" dirty="0" smtClean="0"/>
              <a:t>Contrast of colors and print can be changed</a:t>
            </a:r>
          </a:p>
          <a:p>
            <a:r>
              <a:rPr lang="en-US" sz="3200" dirty="0" smtClean="0"/>
              <a:t>Usually touch sensitive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Audio Ballot Machines</a:t>
            </a:r>
            <a:endParaRPr lang="en-US" dirty="0"/>
          </a:p>
        </p:txBody>
      </p:sp>
      <p:sp>
        <p:nvSpPr>
          <p:cNvPr id="9" name="Content Placeholder 8"/>
          <p:cNvSpPr>
            <a:spLocks noGrp="1"/>
          </p:cNvSpPr>
          <p:nvPr>
            <p:ph sz="quarter" idx="4"/>
          </p:nvPr>
        </p:nvSpPr>
        <p:spPr>
          <a:xfrm>
            <a:off x="3581400" y="1828800"/>
            <a:ext cx="5105401" cy="4144963"/>
          </a:xfrm>
        </p:spPr>
        <p:txBody>
          <a:bodyPr>
            <a:noAutofit/>
          </a:bodyPr>
          <a:lstStyle/>
          <a:p>
            <a:r>
              <a:rPr lang="en-US" sz="3200" dirty="0" smtClean="0"/>
              <a:t>People who are blind can hear voting instructions using headphones</a:t>
            </a:r>
          </a:p>
          <a:p>
            <a:r>
              <a:rPr lang="en-US" sz="3200" dirty="0" smtClean="0"/>
              <a:t>People vote by touching keypad</a:t>
            </a:r>
          </a:p>
          <a:p>
            <a:r>
              <a:rPr lang="en-US" sz="3200" dirty="0" smtClean="0"/>
              <a:t>Often the same machine as the Visual ballot</a:t>
            </a:r>
            <a:endParaRPr lang="en-US" sz="3200" dirty="0"/>
          </a:p>
        </p:txBody>
      </p:sp>
      <p:pic>
        <p:nvPicPr>
          <p:cNvPr id="3074" name="Picture 2" descr="A picture of a woman using headphones and a key pad to vote using an audio ballot.  Text reads: audio ballot."/>
          <p:cNvPicPr preferRelativeResize="0">
            <a:picLocks noChangeAspect="1" noChangeArrowheads="1"/>
          </p:cNvPicPr>
          <p:nvPr/>
        </p:nvPicPr>
        <p:blipFill>
          <a:blip r:embed="rId3" cstate="print"/>
          <a:srcRect/>
          <a:stretch>
            <a:fillRect/>
          </a:stretch>
        </p:blipFill>
        <p:spPr bwMode="auto">
          <a:xfrm>
            <a:off x="685801" y="1844040"/>
            <a:ext cx="2362200" cy="4023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Accessible Voting Booths</a:t>
            </a:r>
            <a:endParaRPr lang="en-US" dirty="0"/>
          </a:p>
        </p:txBody>
      </p:sp>
      <p:pic>
        <p:nvPicPr>
          <p:cNvPr id="4098" name="Picture 2" descr="Picture of two men setting up a wheelchair accessible voting booth.  Text reads: accessible booths."/>
          <p:cNvPicPr preferRelativeResize="0">
            <a:picLocks noGrp="1" noChangeAspect="1" noChangeArrowheads="1"/>
          </p:cNvPicPr>
          <p:nvPr>
            <p:ph sz="half" idx="2"/>
          </p:nvPr>
        </p:nvPicPr>
        <p:blipFill>
          <a:blip r:embed="rId3" cstate="print"/>
          <a:stretch>
            <a:fillRect/>
          </a:stretch>
        </p:blipFill>
        <p:spPr bwMode="auto">
          <a:xfrm>
            <a:off x="685801" y="1828800"/>
            <a:ext cx="2209800" cy="4114800"/>
          </a:xfrm>
          <a:prstGeom prst="rect">
            <a:avLst/>
          </a:prstGeom>
          <a:noFill/>
          <a:ln w="9525">
            <a:noFill/>
            <a:miter lim="800000"/>
            <a:headEnd/>
            <a:tailEnd/>
          </a:ln>
        </p:spPr>
      </p:pic>
      <p:sp>
        <p:nvSpPr>
          <p:cNvPr id="7" name="Content Placeholder 6"/>
          <p:cNvSpPr>
            <a:spLocks noGrp="1"/>
          </p:cNvSpPr>
          <p:nvPr>
            <p:ph sz="quarter" idx="4"/>
          </p:nvPr>
        </p:nvSpPr>
        <p:spPr>
          <a:xfrm>
            <a:off x="3657600" y="1905000"/>
            <a:ext cx="4956175" cy="3733800"/>
          </a:xfrm>
        </p:spPr>
        <p:txBody>
          <a:bodyPr>
            <a:noAutofit/>
          </a:bodyPr>
          <a:lstStyle/>
          <a:p>
            <a:r>
              <a:rPr lang="en-US" sz="3200" dirty="0" smtClean="0"/>
              <a:t>Accessible voting booths are closed on three sides</a:t>
            </a:r>
          </a:p>
          <a:p>
            <a:r>
              <a:rPr lang="en-US" sz="3200" dirty="0" smtClean="0"/>
              <a:t>They must be big enough for wheelchairs to fit</a:t>
            </a:r>
          </a:p>
          <a:p>
            <a:r>
              <a:rPr lang="en-US" sz="3200" dirty="0" smtClean="0"/>
              <a:t>Provides a private space to vote like everyone else</a:t>
            </a:r>
          </a:p>
          <a:p>
            <a:endParaRPr lang="en-US" sz="32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304800"/>
            <a:ext cx="8229600" cy="1143000"/>
          </a:xfrm>
        </p:spPr>
        <p:txBody>
          <a:bodyPr/>
          <a:lstStyle/>
          <a:p>
            <a:r>
              <a:rPr lang="en-US" dirty="0" smtClean="0"/>
              <a:t>Poll Worker</a:t>
            </a:r>
            <a:endParaRPr lang="en-US" dirty="0"/>
          </a:p>
        </p:txBody>
      </p:sp>
      <p:sp>
        <p:nvSpPr>
          <p:cNvPr id="10" name="Content Placeholder 9"/>
          <p:cNvSpPr>
            <a:spLocks noGrp="1"/>
          </p:cNvSpPr>
          <p:nvPr>
            <p:ph sz="quarter" idx="4"/>
          </p:nvPr>
        </p:nvSpPr>
        <p:spPr>
          <a:xfrm>
            <a:off x="3505200" y="1905000"/>
            <a:ext cx="5181600" cy="4191000"/>
          </a:xfrm>
        </p:spPr>
        <p:txBody>
          <a:bodyPr>
            <a:noAutofit/>
          </a:bodyPr>
          <a:lstStyle/>
          <a:p>
            <a:r>
              <a:rPr lang="en-US" sz="3200" dirty="0" smtClean="0"/>
              <a:t>Provide a ballot</a:t>
            </a:r>
          </a:p>
          <a:p>
            <a:r>
              <a:rPr lang="en-US" sz="3200" dirty="0" smtClean="0"/>
              <a:t>Explain the voting process and voting machines</a:t>
            </a:r>
          </a:p>
          <a:p>
            <a:r>
              <a:rPr lang="en-US" sz="3200" dirty="0" smtClean="0"/>
              <a:t>Verify that people who want to vote are registered</a:t>
            </a:r>
          </a:p>
          <a:p>
            <a:r>
              <a:rPr lang="en-US" sz="3200" dirty="0" smtClean="0"/>
              <a:t>Help in the voting booth if you need assistance</a:t>
            </a:r>
            <a:endParaRPr lang="en-US" sz="3200" dirty="0"/>
          </a:p>
        </p:txBody>
      </p:sp>
      <p:pic>
        <p:nvPicPr>
          <p:cNvPr id="5123" name="Picture 3" descr="Picture of a male poll worker at a desk looking through a list of names. Text reads: poll worker. "/>
          <p:cNvPicPr preferRelativeResize="0">
            <a:picLocks noChangeAspect="1" noChangeArrowheads="1"/>
          </p:cNvPicPr>
          <p:nvPr/>
        </p:nvPicPr>
        <p:blipFill>
          <a:blip r:embed="rId3" cstate="print"/>
          <a:srcRect/>
          <a:stretch>
            <a:fillRect/>
          </a:stretch>
        </p:blipFill>
        <p:spPr bwMode="auto">
          <a:xfrm>
            <a:off x="685801" y="1920240"/>
            <a:ext cx="2286000" cy="4023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Worry About</a:t>
            </a:r>
            <a:endParaRPr lang="en-US" dirty="0"/>
          </a:p>
        </p:txBody>
      </p:sp>
      <p:pic>
        <p:nvPicPr>
          <p:cNvPr id="23554" name="Picture 2" descr="Picture of a section of the planner titled, What I worry about.  Here the voter can write down what concerns them about voting."/>
          <p:cNvPicPr>
            <a:picLocks noChangeAspect="1" noChangeArrowheads="1"/>
          </p:cNvPicPr>
          <p:nvPr/>
        </p:nvPicPr>
        <p:blipFill>
          <a:blip r:embed="rId3" cstate="print"/>
          <a:srcRect/>
          <a:stretch>
            <a:fillRect/>
          </a:stretch>
        </p:blipFill>
        <p:spPr bwMode="auto">
          <a:xfrm>
            <a:off x="1371600" y="2057400"/>
            <a:ext cx="6686550" cy="3514725"/>
          </a:xfrm>
          <a:prstGeom prst="rect">
            <a:avLst/>
          </a:prstGeom>
          <a:noFill/>
          <a:ln w="9525">
            <a:noFill/>
            <a:miter lim="800000"/>
            <a:headEnd/>
            <a:tailEnd/>
          </a:ln>
        </p:spPr>
      </p:pic>
      <p:sp>
        <p:nvSpPr>
          <p:cNvPr id="4" name="TextBox 3"/>
          <p:cNvSpPr txBox="1"/>
          <p:nvPr/>
        </p:nvSpPr>
        <p:spPr>
          <a:xfrm>
            <a:off x="228600" y="5791200"/>
            <a:ext cx="8686800" cy="553998"/>
          </a:xfrm>
          <a:prstGeom prst="rect">
            <a:avLst/>
          </a:prstGeom>
          <a:noFill/>
        </p:spPr>
        <p:txBody>
          <a:bodyPr wrap="square" rtlCol="0">
            <a:spAutoFit/>
          </a:bodyPr>
          <a:lstStyle/>
          <a:p>
            <a:pPr algn="ctr"/>
            <a:r>
              <a:rPr lang="en-US" sz="3000" b="1" dirty="0" smtClean="0">
                <a:solidFill>
                  <a:schemeClr val="bg1">
                    <a:lumMod val="95000"/>
                  </a:schemeClr>
                </a:solidFill>
              </a:rPr>
              <a:t>WRITE DOWN WHAT WORRIES YOU ABOUT VOTING</a:t>
            </a:r>
            <a:endParaRPr lang="en-US" sz="30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Voting</a:t>
            </a:r>
            <a:endParaRPr lang="en-US" dirty="0"/>
          </a:p>
        </p:txBody>
      </p:sp>
      <p:sp>
        <p:nvSpPr>
          <p:cNvPr id="10" name="Content Placeholder 9"/>
          <p:cNvSpPr>
            <a:spLocks noGrp="1"/>
          </p:cNvSpPr>
          <p:nvPr>
            <p:ph sz="quarter" idx="4"/>
          </p:nvPr>
        </p:nvSpPr>
        <p:spPr>
          <a:xfrm>
            <a:off x="3429000" y="1828800"/>
            <a:ext cx="5486401" cy="4648200"/>
          </a:xfrm>
        </p:spPr>
        <p:txBody>
          <a:bodyPr>
            <a:normAutofit/>
          </a:bodyPr>
          <a:lstStyle/>
          <a:p>
            <a:r>
              <a:rPr lang="en-US" sz="3200" dirty="0" smtClean="0">
                <a:solidFill>
                  <a:schemeClr val="bg1">
                    <a:lumMod val="95000"/>
                  </a:schemeClr>
                </a:solidFill>
              </a:rPr>
              <a:t>A trusted person who can help in the voting booth</a:t>
            </a:r>
          </a:p>
          <a:p>
            <a:r>
              <a:rPr lang="en-US" sz="3200" dirty="0" smtClean="0">
                <a:solidFill>
                  <a:schemeClr val="bg1">
                    <a:lumMod val="95000"/>
                  </a:schemeClr>
                </a:solidFill>
              </a:rPr>
              <a:t>Can be a friend, caregiver, family member, or poll worker</a:t>
            </a:r>
          </a:p>
          <a:p>
            <a:r>
              <a:rPr lang="en-US" sz="3200" dirty="0" smtClean="0">
                <a:solidFill>
                  <a:schemeClr val="bg1">
                    <a:lumMod val="95000"/>
                  </a:schemeClr>
                </a:solidFill>
              </a:rPr>
              <a:t>Can help the voter mark the ballot, but should NEVER choose for the voter</a:t>
            </a:r>
          </a:p>
        </p:txBody>
      </p:sp>
      <p:pic>
        <p:nvPicPr>
          <p:cNvPr id="6147" name="Picture 3" descr="Picture of a woman in a wheelchair getting assistance from another woman at an accessible voting booth.  Text reads: supported voting.  "/>
          <p:cNvPicPr preferRelativeResize="0">
            <a:picLocks noChangeAspect="1" noChangeArrowheads="1"/>
          </p:cNvPicPr>
          <p:nvPr/>
        </p:nvPicPr>
        <p:blipFill>
          <a:blip r:embed="rId3" cstate="print"/>
          <a:srcRect b="6076"/>
          <a:stretch>
            <a:fillRect/>
          </a:stretch>
        </p:blipFill>
        <p:spPr bwMode="auto">
          <a:xfrm>
            <a:off x="685801" y="1905000"/>
            <a:ext cx="2382939" cy="38647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Steps of Voting at a Polling Place</a:t>
            </a:r>
            <a:endParaRPr lang="en-US" dirty="0"/>
          </a:p>
        </p:txBody>
      </p:sp>
      <p:pic>
        <p:nvPicPr>
          <p:cNvPr id="13314" name="Picture 2" descr="Picture of the next section of the planner titled At the Polls.  Text reads: check in, cast ballot, recording. "/>
          <p:cNvPicPr preferRelativeResize="0">
            <a:picLocks noChangeAspect="1" noChangeArrowheads="1"/>
          </p:cNvPicPr>
          <p:nvPr/>
        </p:nvPicPr>
        <p:blipFill>
          <a:blip r:embed="rId3" cstate="print"/>
          <a:srcRect/>
          <a:stretch>
            <a:fillRect/>
          </a:stretch>
        </p:blipFill>
        <p:spPr bwMode="auto">
          <a:xfrm>
            <a:off x="990600" y="2876549"/>
            <a:ext cx="6996870" cy="3493389"/>
          </a:xfrm>
          <a:prstGeom prst="rect">
            <a:avLst/>
          </a:prstGeom>
          <a:noFill/>
          <a:ln w="9525">
            <a:noFill/>
            <a:miter lim="800000"/>
            <a:headEnd/>
            <a:tailEnd/>
          </a:ln>
        </p:spPr>
      </p:pic>
      <p:pic>
        <p:nvPicPr>
          <p:cNvPr id="4" name="Picture 3" descr="A picture of an arrow pointing to the right."/>
          <p:cNvPicPr preferRelativeResize="0">
            <a:picLocks noChangeAspect="1"/>
          </p:cNvPicPr>
          <p:nvPr/>
        </p:nvPicPr>
        <p:blipFill>
          <a:blip r:embed="rId4" cstate="print"/>
          <a:srcRect l="38250" t="42188" r="28500" b="27188"/>
          <a:stretch>
            <a:fillRect/>
          </a:stretch>
        </p:blipFill>
        <p:spPr bwMode="auto">
          <a:xfrm>
            <a:off x="381000" y="11430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In at the Polling Place </a:t>
            </a:r>
            <a:endParaRPr lang="en-US" dirty="0"/>
          </a:p>
        </p:txBody>
      </p:sp>
      <p:sp>
        <p:nvSpPr>
          <p:cNvPr id="8" name="Content Placeholder 7"/>
          <p:cNvSpPr>
            <a:spLocks noGrp="1"/>
          </p:cNvSpPr>
          <p:nvPr>
            <p:ph sz="quarter" idx="4"/>
          </p:nvPr>
        </p:nvSpPr>
        <p:spPr>
          <a:xfrm>
            <a:off x="3505200" y="2057400"/>
            <a:ext cx="5181601" cy="4068763"/>
          </a:xfrm>
        </p:spPr>
        <p:txBody>
          <a:bodyPr>
            <a:noAutofit/>
          </a:bodyPr>
          <a:lstStyle/>
          <a:p>
            <a:r>
              <a:rPr lang="en-US" sz="3200" dirty="0" smtClean="0"/>
              <a:t>Voters go to a table where a poll worker looks up name and address</a:t>
            </a:r>
          </a:p>
          <a:p>
            <a:r>
              <a:rPr lang="en-US" sz="3200" dirty="0" smtClean="0"/>
              <a:t>Sign in and show ID or other proof of residency</a:t>
            </a:r>
          </a:p>
          <a:p>
            <a:r>
              <a:rPr lang="en-US" sz="3200" dirty="0" smtClean="0"/>
              <a:t>Poll worker will show voters where to go next to vote</a:t>
            </a:r>
            <a:endParaRPr lang="en-US" sz="3200" dirty="0"/>
          </a:p>
        </p:txBody>
      </p:sp>
      <p:pic>
        <p:nvPicPr>
          <p:cNvPr id="14338" name="Picture 2" descr="Picture of an elderly woman handing her voter identification to a poll worker at a desk.  Text reads: check in. "/>
          <p:cNvPicPr preferRelativeResize="0">
            <a:picLocks noChangeAspect="1" noChangeArrowheads="1"/>
          </p:cNvPicPr>
          <p:nvPr/>
        </p:nvPicPr>
        <p:blipFill>
          <a:blip r:embed="rId3" cstate="print"/>
          <a:srcRect l="8312" t="3232" r="8312"/>
          <a:stretch>
            <a:fillRect/>
          </a:stretch>
        </p:blipFill>
        <p:spPr bwMode="auto">
          <a:xfrm>
            <a:off x="752294" y="2251825"/>
            <a:ext cx="2295706" cy="353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Cast Ballot	</a:t>
            </a:r>
            <a:endParaRPr lang="en-US" dirty="0"/>
          </a:p>
        </p:txBody>
      </p:sp>
      <p:pic>
        <p:nvPicPr>
          <p:cNvPr id="15362" name="Picture 2" descr="Picture of a row of people casting ballots at seperate booths at a polling location.  Text reads: cast ballot.  "/>
          <p:cNvPicPr preferRelativeResize="0">
            <a:picLocks noGrp="1" noChangeAspect="1" noChangeArrowheads="1"/>
          </p:cNvPicPr>
          <p:nvPr>
            <p:ph sz="half" idx="2"/>
          </p:nvPr>
        </p:nvPicPr>
        <p:blipFill>
          <a:blip r:embed="rId3" cstate="print"/>
          <a:stretch>
            <a:fillRect/>
          </a:stretch>
        </p:blipFill>
        <p:spPr bwMode="auto">
          <a:xfrm>
            <a:off x="762000" y="1999488"/>
            <a:ext cx="2438400" cy="3715512"/>
          </a:xfrm>
          <a:prstGeom prst="rect">
            <a:avLst/>
          </a:prstGeom>
          <a:noFill/>
          <a:ln w="9525">
            <a:noFill/>
            <a:miter lim="800000"/>
            <a:headEnd/>
            <a:tailEnd/>
          </a:ln>
        </p:spPr>
      </p:pic>
      <p:sp>
        <p:nvSpPr>
          <p:cNvPr id="7" name="Content Placeholder 6"/>
          <p:cNvSpPr>
            <a:spLocks noGrp="1"/>
          </p:cNvSpPr>
          <p:nvPr>
            <p:ph sz="quarter" idx="4"/>
          </p:nvPr>
        </p:nvSpPr>
        <p:spPr>
          <a:xfrm>
            <a:off x="3581400" y="1905000"/>
            <a:ext cx="5410200" cy="4343400"/>
          </a:xfrm>
        </p:spPr>
        <p:txBody>
          <a:bodyPr>
            <a:normAutofit fontScale="32500" lnSpcReduction="20000"/>
          </a:bodyPr>
          <a:lstStyle/>
          <a:p>
            <a:r>
              <a:rPr lang="en-US" sz="9800" dirty="0" smtClean="0"/>
              <a:t>The voter is shown to a voting booth and given a ballot</a:t>
            </a:r>
          </a:p>
          <a:p>
            <a:r>
              <a:rPr lang="en-US" sz="9800" dirty="0" smtClean="0"/>
              <a:t>In the booth or on the ballot is the list candidates or issues up for vote</a:t>
            </a:r>
          </a:p>
          <a:p>
            <a:r>
              <a:rPr lang="en-US" sz="9800" dirty="0" smtClean="0"/>
              <a:t>Choose who you want to vote for</a:t>
            </a:r>
          </a:p>
          <a:p>
            <a:r>
              <a:rPr lang="en-US" sz="9800" dirty="0" smtClean="0"/>
              <a:t>Also vote “for” or “against” proposals on the ballot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the Votes</a:t>
            </a:r>
            <a:endParaRPr lang="en-US" dirty="0"/>
          </a:p>
        </p:txBody>
      </p:sp>
      <p:sp>
        <p:nvSpPr>
          <p:cNvPr id="8" name="Content Placeholder 7"/>
          <p:cNvSpPr>
            <a:spLocks noGrp="1"/>
          </p:cNvSpPr>
          <p:nvPr>
            <p:ph sz="quarter" idx="4"/>
          </p:nvPr>
        </p:nvSpPr>
        <p:spPr>
          <a:xfrm>
            <a:off x="3581400" y="2133600"/>
            <a:ext cx="5334000" cy="3200400"/>
          </a:xfrm>
        </p:spPr>
        <p:txBody>
          <a:bodyPr>
            <a:noAutofit/>
          </a:bodyPr>
          <a:lstStyle/>
          <a:p>
            <a:r>
              <a:rPr lang="en-US" sz="3200" dirty="0" smtClean="0"/>
              <a:t>Electronic votes are recorded and counted by the voting machines</a:t>
            </a:r>
          </a:p>
          <a:p>
            <a:r>
              <a:rPr lang="en-US" sz="3200" dirty="0" smtClean="0"/>
              <a:t>Votes on paper ballots are counted by people</a:t>
            </a:r>
          </a:p>
        </p:txBody>
      </p:sp>
      <p:pic>
        <p:nvPicPr>
          <p:cNvPr id="16386" name="Picture 2" descr="Picture of two women marking off a document at a desk at a polling place.  Text reads: recording.  "/>
          <p:cNvPicPr preferRelativeResize="0">
            <a:picLocks noChangeAspect="1" noChangeArrowheads="1"/>
          </p:cNvPicPr>
          <p:nvPr/>
        </p:nvPicPr>
        <p:blipFill>
          <a:blip r:embed="rId3" cstate="print"/>
          <a:srcRect l="8421" r="4211"/>
          <a:stretch>
            <a:fillRect/>
          </a:stretch>
        </p:blipFill>
        <p:spPr bwMode="auto">
          <a:xfrm>
            <a:off x="762000" y="2133600"/>
            <a:ext cx="2456620" cy="3749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Solving Problems at a Polling Place</a:t>
            </a:r>
            <a:endParaRPr lang="en-US" dirty="0"/>
          </a:p>
        </p:txBody>
      </p:sp>
      <p:pic>
        <p:nvPicPr>
          <p:cNvPr id="17410" name="Picture 2" descr="Picture of the last section of the planner titled if there is a problem.  Text reads: precinct supervisor, elections office, protection and advocacy organizations, voting rights groups.  "/>
          <p:cNvPicPr>
            <a:picLocks noChangeAspect="1" noChangeArrowheads="1"/>
          </p:cNvPicPr>
          <p:nvPr/>
        </p:nvPicPr>
        <p:blipFill>
          <a:blip r:embed="rId3" cstate="print"/>
          <a:srcRect/>
          <a:stretch>
            <a:fillRect/>
          </a:stretch>
        </p:blipFill>
        <p:spPr bwMode="auto">
          <a:xfrm>
            <a:off x="285750" y="2895600"/>
            <a:ext cx="8553450" cy="3430577"/>
          </a:xfrm>
          <a:prstGeom prst="rect">
            <a:avLst/>
          </a:prstGeom>
          <a:noFill/>
          <a:ln w="9525">
            <a:noFill/>
            <a:miter lim="800000"/>
            <a:headEnd/>
            <a:tailEnd/>
          </a:ln>
        </p:spPr>
      </p:pic>
      <p:pic>
        <p:nvPicPr>
          <p:cNvPr id="4" name="Picture 3" descr="A picture of an arrow pointing to the right."/>
          <p:cNvPicPr preferRelativeResize="0">
            <a:picLocks noChangeAspect="1"/>
          </p:cNvPicPr>
          <p:nvPr/>
        </p:nvPicPr>
        <p:blipFill>
          <a:blip r:embed="rId4" cstate="print"/>
          <a:srcRect l="38250" t="42188" r="28500" b="27188"/>
          <a:stretch>
            <a:fillRect/>
          </a:stretch>
        </p:blipFill>
        <p:spPr bwMode="auto">
          <a:xfrm>
            <a:off x="304800" y="121920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Precinct Supervisor</a:t>
            </a:r>
            <a:endParaRPr lang="en-US" dirty="0"/>
          </a:p>
        </p:txBody>
      </p:sp>
      <p:sp>
        <p:nvSpPr>
          <p:cNvPr id="9" name="Content Placeholder 8"/>
          <p:cNvSpPr>
            <a:spLocks noGrp="1"/>
          </p:cNvSpPr>
          <p:nvPr>
            <p:ph sz="quarter" idx="4"/>
          </p:nvPr>
        </p:nvSpPr>
        <p:spPr>
          <a:xfrm>
            <a:off x="3733800" y="1828800"/>
            <a:ext cx="4953000" cy="4495800"/>
          </a:xfrm>
        </p:spPr>
        <p:txBody>
          <a:bodyPr>
            <a:noAutofit/>
          </a:bodyPr>
          <a:lstStyle/>
          <a:p>
            <a:r>
              <a:rPr lang="en-US" sz="3200" dirty="0" smtClean="0"/>
              <a:t>A precinct supervisor is the person in charge of all activities at a polling place</a:t>
            </a:r>
          </a:p>
          <a:p>
            <a:r>
              <a:rPr lang="en-US" sz="3200" dirty="0" smtClean="0"/>
              <a:t>He/she can assist with problems</a:t>
            </a:r>
          </a:p>
          <a:p>
            <a:r>
              <a:rPr lang="en-US" sz="3200" dirty="0" smtClean="0"/>
              <a:t>If you are not allowed to vote, ask to see and talk to the supervisor</a:t>
            </a:r>
            <a:endParaRPr lang="en-US" sz="3200" dirty="0"/>
          </a:p>
        </p:txBody>
      </p:sp>
      <p:pic>
        <p:nvPicPr>
          <p:cNvPr id="18434" name="Picture 2" descr="Picture of an elderly woman talking to a poll worker, presumably the precinct supervisor: Text reads: precinct supervisor. "/>
          <p:cNvPicPr preferRelativeResize="0">
            <a:picLocks noChangeAspect="1" noChangeArrowheads="1"/>
          </p:cNvPicPr>
          <p:nvPr/>
        </p:nvPicPr>
        <p:blipFill>
          <a:blip r:embed="rId3" cstate="print"/>
          <a:srcRect/>
          <a:stretch>
            <a:fillRect/>
          </a:stretch>
        </p:blipFill>
        <p:spPr bwMode="auto">
          <a:xfrm>
            <a:off x="762000" y="2087880"/>
            <a:ext cx="2588976" cy="3931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Elections Office</a:t>
            </a:r>
            <a:endParaRPr lang="en-US" dirty="0"/>
          </a:p>
        </p:txBody>
      </p:sp>
      <p:pic>
        <p:nvPicPr>
          <p:cNvPr id="19458" name="Picture 2" descr="Picture of the exterior of a supervisor of elections' office.  Text reads: elections office. "/>
          <p:cNvPicPr>
            <a:picLocks noGrp="1" noChangeAspect="1" noChangeArrowheads="1"/>
          </p:cNvPicPr>
          <p:nvPr>
            <p:ph sz="half" idx="2"/>
          </p:nvPr>
        </p:nvPicPr>
        <p:blipFill>
          <a:blip r:embed="rId3" cstate="print"/>
          <a:srcRect l="4593" r="4593"/>
          <a:stretch>
            <a:fillRect/>
          </a:stretch>
        </p:blipFill>
        <p:spPr bwMode="auto">
          <a:xfrm>
            <a:off x="804804" y="2057400"/>
            <a:ext cx="2352795" cy="3886200"/>
          </a:xfrm>
          <a:prstGeom prst="rect">
            <a:avLst/>
          </a:prstGeom>
          <a:noFill/>
          <a:ln w="9525">
            <a:noFill/>
            <a:miter lim="800000"/>
            <a:headEnd/>
            <a:tailEnd/>
          </a:ln>
        </p:spPr>
      </p:pic>
      <p:sp>
        <p:nvSpPr>
          <p:cNvPr id="7" name="Content Placeholder 6"/>
          <p:cNvSpPr>
            <a:spLocks noGrp="1"/>
          </p:cNvSpPr>
          <p:nvPr>
            <p:ph sz="quarter" idx="4"/>
          </p:nvPr>
        </p:nvSpPr>
        <p:spPr>
          <a:xfrm>
            <a:off x="3505200" y="1676400"/>
            <a:ext cx="5333999" cy="4724400"/>
          </a:xfrm>
        </p:spPr>
        <p:txBody>
          <a:bodyPr>
            <a:noAutofit/>
          </a:bodyPr>
          <a:lstStyle/>
          <a:p>
            <a:r>
              <a:rPr lang="en-US" sz="3200" dirty="0" smtClean="0">
                <a:solidFill>
                  <a:schemeClr val="bg1">
                    <a:lumMod val="95000"/>
                  </a:schemeClr>
                </a:solidFill>
              </a:rPr>
              <a:t>The voter can insist that the Precinct Supervisor call the Elections Office if there is a problem at the polling place  </a:t>
            </a:r>
          </a:p>
          <a:p>
            <a:r>
              <a:rPr lang="en-US" sz="3200" dirty="0" smtClean="0">
                <a:solidFill>
                  <a:schemeClr val="bg1">
                    <a:lumMod val="95000"/>
                  </a:schemeClr>
                </a:solidFill>
              </a:rPr>
              <a:t>The Elections Office is in charge of elections</a:t>
            </a:r>
          </a:p>
          <a:p>
            <a:r>
              <a:rPr lang="en-US" sz="3200" dirty="0" smtClean="0">
                <a:solidFill>
                  <a:schemeClr val="bg1">
                    <a:lumMod val="95000"/>
                  </a:schemeClr>
                </a:solidFill>
              </a:rPr>
              <a:t>Officials at the Elections Office will make the final decision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Protection and Advocacy Organizations (P&amp;As)</a:t>
            </a:r>
            <a:endParaRPr lang="en-US" dirty="0"/>
          </a:p>
        </p:txBody>
      </p:sp>
      <p:pic>
        <p:nvPicPr>
          <p:cNvPr id="20482" name="Picture 2" descr="Picture of a gavel and sound block.  Text reads: Protection and Advocacy organizations.  "/>
          <p:cNvPicPr>
            <a:picLocks noGrp="1" noChangeAspect="1" noChangeArrowheads="1"/>
          </p:cNvPicPr>
          <p:nvPr>
            <p:ph sz="half" idx="2"/>
          </p:nvPr>
        </p:nvPicPr>
        <p:blipFill>
          <a:blip r:embed="rId3" cstate="print"/>
          <a:stretch>
            <a:fillRect/>
          </a:stretch>
        </p:blipFill>
        <p:spPr bwMode="auto">
          <a:xfrm>
            <a:off x="799034" y="2362200"/>
            <a:ext cx="2553766" cy="3429000"/>
          </a:xfrm>
          <a:prstGeom prst="rect">
            <a:avLst/>
          </a:prstGeom>
          <a:noFill/>
          <a:ln w="9525">
            <a:noFill/>
            <a:miter lim="800000"/>
            <a:headEnd/>
            <a:tailEnd/>
          </a:ln>
        </p:spPr>
      </p:pic>
      <p:sp>
        <p:nvSpPr>
          <p:cNvPr id="7" name="Content Placeholder 6"/>
          <p:cNvSpPr>
            <a:spLocks noGrp="1"/>
          </p:cNvSpPr>
          <p:nvPr>
            <p:ph sz="quarter" idx="4"/>
          </p:nvPr>
        </p:nvSpPr>
        <p:spPr>
          <a:xfrm>
            <a:off x="3733800" y="2286000"/>
            <a:ext cx="4953001" cy="3840163"/>
          </a:xfrm>
        </p:spPr>
        <p:txBody>
          <a:bodyPr/>
          <a:lstStyle/>
          <a:p>
            <a:r>
              <a:rPr lang="en-US" sz="3200" dirty="0" smtClean="0">
                <a:solidFill>
                  <a:schemeClr val="bg1">
                    <a:lumMod val="95000"/>
                  </a:schemeClr>
                </a:solidFill>
              </a:rPr>
              <a:t>P&amp;As are available on Election Day to assist voters with problems </a:t>
            </a:r>
          </a:p>
          <a:p>
            <a:r>
              <a:rPr lang="en-US" sz="3200" dirty="0" smtClean="0">
                <a:solidFill>
                  <a:schemeClr val="bg1">
                    <a:lumMod val="95000"/>
                  </a:schemeClr>
                </a:solidFill>
              </a:rPr>
              <a:t>The phone number for the P&amp;A in a state is on the State Insert</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Voting Rights Groups</a:t>
            </a:r>
            <a:endParaRPr lang="en-US" dirty="0"/>
          </a:p>
        </p:txBody>
      </p:sp>
      <p:sp>
        <p:nvSpPr>
          <p:cNvPr id="9" name="Content Placeholder 8"/>
          <p:cNvSpPr>
            <a:spLocks noGrp="1"/>
          </p:cNvSpPr>
          <p:nvPr>
            <p:ph sz="quarter" idx="4"/>
          </p:nvPr>
        </p:nvSpPr>
        <p:spPr>
          <a:xfrm>
            <a:off x="3657600" y="2133600"/>
            <a:ext cx="5032375" cy="4038600"/>
          </a:xfrm>
        </p:spPr>
        <p:txBody>
          <a:bodyPr>
            <a:noAutofit/>
          </a:bodyPr>
          <a:lstStyle/>
          <a:p>
            <a:r>
              <a:rPr lang="en-US" sz="3200" dirty="0" smtClean="0"/>
              <a:t>Voting rights groups can help voters having trouble at the polls</a:t>
            </a:r>
          </a:p>
          <a:p>
            <a:r>
              <a:rPr lang="en-US" sz="3200" dirty="0" smtClean="0"/>
              <a:t>The Election Protection hotline number is 1-866-OUR-VOTE or 1-866-687-8683</a:t>
            </a:r>
            <a:endParaRPr lang="en-US" sz="3200" dirty="0"/>
          </a:p>
        </p:txBody>
      </p:sp>
      <p:pic>
        <p:nvPicPr>
          <p:cNvPr id="21506" name="Picture 2" descr="Picture of a sign for the Election Protection Hotline, 1-866-OUR-VOTE.  Text reads: Voting Rights Groups.  "/>
          <p:cNvPicPr preferRelativeResize="0">
            <a:picLocks noChangeAspect="1" noChangeArrowheads="1"/>
          </p:cNvPicPr>
          <p:nvPr/>
        </p:nvPicPr>
        <p:blipFill>
          <a:blip r:embed="rId3" cstate="print"/>
          <a:srcRect/>
          <a:stretch>
            <a:fillRect/>
          </a:stretch>
        </p:blipFill>
        <p:spPr bwMode="auto">
          <a:xfrm>
            <a:off x="762000" y="2199066"/>
            <a:ext cx="2506980" cy="38207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Help You</a:t>
            </a:r>
            <a:endParaRPr lang="en-US" dirty="0"/>
          </a:p>
        </p:txBody>
      </p:sp>
      <p:sp>
        <p:nvSpPr>
          <p:cNvPr id="8" name="Content Placeholder 7"/>
          <p:cNvSpPr>
            <a:spLocks noGrp="1"/>
          </p:cNvSpPr>
          <p:nvPr>
            <p:ph sz="quarter" idx="4"/>
          </p:nvPr>
        </p:nvSpPr>
        <p:spPr>
          <a:xfrm>
            <a:off x="4645025" y="1676400"/>
            <a:ext cx="4041775" cy="4449763"/>
          </a:xfrm>
        </p:spPr>
        <p:txBody>
          <a:bodyPr/>
          <a:lstStyle/>
          <a:p>
            <a:r>
              <a:rPr lang="en-US" sz="4000" dirty="0" smtClean="0">
                <a:solidFill>
                  <a:schemeClr val="bg1">
                    <a:lumMod val="95000"/>
                  </a:schemeClr>
                </a:solidFill>
              </a:rPr>
              <a:t>Where to get help to vote</a:t>
            </a:r>
          </a:p>
          <a:p>
            <a:r>
              <a:rPr lang="en-US" sz="4000" dirty="0" smtClean="0">
                <a:solidFill>
                  <a:schemeClr val="bg1">
                    <a:lumMod val="95000"/>
                  </a:schemeClr>
                </a:solidFill>
              </a:rPr>
              <a:t>List people or groups that can help so you can vote</a:t>
            </a:r>
          </a:p>
          <a:p>
            <a:endParaRPr lang="en-US" dirty="0"/>
          </a:p>
        </p:txBody>
      </p:sp>
      <p:pic>
        <p:nvPicPr>
          <p:cNvPr id="24578" name="Picture 2" descr="Picture of section of the planner titled, Who can help you.  Here the voter can write down who can help them get more information about voting, practice voting, or get transportation to the polls."/>
          <p:cNvPicPr>
            <a:picLocks noChangeAspect="1" noChangeArrowheads="1"/>
          </p:cNvPicPr>
          <p:nvPr/>
        </p:nvPicPr>
        <p:blipFill>
          <a:blip r:embed="rId3" cstate="print"/>
          <a:srcRect/>
          <a:stretch>
            <a:fillRect/>
          </a:stretch>
        </p:blipFill>
        <p:spPr bwMode="auto">
          <a:xfrm>
            <a:off x="762000" y="1676399"/>
            <a:ext cx="3276600" cy="47867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Notes Here to Plan to Vote</a:t>
            </a:r>
            <a:endParaRPr lang="en-US" dirty="0"/>
          </a:p>
        </p:txBody>
      </p:sp>
      <p:pic>
        <p:nvPicPr>
          <p:cNvPr id="27650" name="Picture 2"/>
          <p:cNvPicPr>
            <a:picLocks noChangeAspect="1" noChangeArrowheads="1"/>
          </p:cNvPicPr>
          <p:nvPr/>
        </p:nvPicPr>
        <p:blipFill>
          <a:blip r:embed="rId3" cstate="print"/>
          <a:srcRect/>
          <a:stretch>
            <a:fillRect/>
          </a:stretch>
        </p:blipFill>
        <p:spPr bwMode="auto">
          <a:xfrm>
            <a:off x="2900363" y="2671763"/>
            <a:ext cx="3343275" cy="1514475"/>
          </a:xfrm>
          <a:prstGeom prst="rect">
            <a:avLst/>
          </a:prstGeom>
          <a:noFill/>
          <a:ln w="9525">
            <a:noFill/>
            <a:miter lim="800000"/>
            <a:headEnd/>
            <a:tailEnd/>
          </a:ln>
        </p:spPr>
      </p:pic>
      <p:pic>
        <p:nvPicPr>
          <p:cNvPr id="28674" name="Picture 2" descr="Picture of the back of the planner.  Here is where people can write down helpful voting information.  The following images and text go down the page vertically.  Text reads: ways to vote beside a picture of a woman putting a paper ballot in a ballot box.  Text reads: when to vote beside a picture of a clock.  Text reads: who can help beside a picture of man in a wheelchair being pushed by his caregiver, they are speaking to a poll worker.  Text reads: at the polls beside a picture of a vote here sign.  Text reads: What to bring beside a picture of a sample ballot.  "/>
          <p:cNvPicPr preferRelativeResize="0">
            <a:picLocks noChangeAspect="1" noChangeArrowheads="1"/>
          </p:cNvPicPr>
          <p:nvPr/>
        </p:nvPicPr>
        <p:blipFill>
          <a:blip r:embed="rId4" cstate="print"/>
          <a:srcRect/>
          <a:stretch>
            <a:fillRect/>
          </a:stretch>
        </p:blipFill>
        <p:spPr bwMode="auto">
          <a:xfrm>
            <a:off x="2438400" y="1676400"/>
            <a:ext cx="4473702" cy="47385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You Can Help</a:t>
            </a:r>
            <a:endParaRPr lang="en-US" dirty="0"/>
          </a:p>
        </p:txBody>
      </p:sp>
      <p:pic>
        <p:nvPicPr>
          <p:cNvPr id="1026" name="Picture 2" descr="Picture of a section of the planner titled, Who you can help.  Here the voter can write down the people they would like to help get ready to vote once they are familiar with the voting process.  "/>
          <p:cNvPicPr>
            <a:picLocks noGrp="1" noChangeAspect="1" noChangeArrowheads="1"/>
          </p:cNvPicPr>
          <p:nvPr>
            <p:ph sz="half" idx="2"/>
          </p:nvPr>
        </p:nvPicPr>
        <p:blipFill>
          <a:blip r:embed="rId3" cstate="print"/>
          <a:stretch>
            <a:fillRect/>
          </a:stretch>
        </p:blipFill>
        <p:spPr bwMode="auto">
          <a:xfrm>
            <a:off x="1143000" y="1828800"/>
            <a:ext cx="2895600" cy="4430268"/>
          </a:xfrm>
          <a:prstGeom prst="rect">
            <a:avLst/>
          </a:prstGeom>
          <a:noFill/>
          <a:ln w="9525">
            <a:noFill/>
            <a:miter lim="800000"/>
            <a:headEnd/>
            <a:tailEnd/>
          </a:ln>
        </p:spPr>
      </p:pic>
      <p:sp>
        <p:nvSpPr>
          <p:cNvPr id="6" name="Content Placeholder 5"/>
          <p:cNvSpPr>
            <a:spLocks noGrp="1"/>
          </p:cNvSpPr>
          <p:nvPr>
            <p:ph sz="quarter" idx="4"/>
          </p:nvPr>
        </p:nvSpPr>
        <p:spPr>
          <a:xfrm>
            <a:off x="4645025" y="1752600"/>
            <a:ext cx="4041775" cy="4572000"/>
          </a:xfrm>
        </p:spPr>
        <p:txBody>
          <a:bodyPr>
            <a:normAutofit/>
          </a:bodyPr>
          <a:lstStyle/>
          <a:p>
            <a:r>
              <a:rPr lang="en-US" sz="3600" dirty="0" smtClean="0">
                <a:solidFill>
                  <a:schemeClr val="bg1">
                    <a:lumMod val="95000"/>
                  </a:schemeClr>
                </a:solidFill>
              </a:rPr>
              <a:t>Help a friend or family member vote</a:t>
            </a:r>
          </a:p>
          <a:p>
            <a:r>
              <a:rPr lang="en-US" sz="3600" dirty="0" smtClean="0">
                <a:solidFill>
                  <a:schemeClr val="bg1">
                    <a:lumMod val="95000"/>
                  </a:schemeClr>
                </a:solidFill>
              </a:rPr>
              <a:t>Use the </a:t>
            </a:r>
            <a:r>
              <a:rPr lang="en-US" sz="3600" i="1" dirty="0" smtClean="0">
                <a:solidFill>
                  <a:schemeClr val="bg1">
                    <a:lumMod val="95000"/>
                  </a:schemeClr>
                </a:solidFill>
              </a:rPr>
              <a:t>Planner</a:t>
            </a:r>
            <a:r>
              <a:rPr lang="en-US" sz="3600" dirty="0" smtClean="0">
                <a:solidFill>
                  <a:schemeClr val="bg1">
                    <a:lumMod val="95000"/>
                  </a:schemeClr>
                </a:solidFill>
              </a:rPr>
              <a:t> to help another person vote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Path to Voting</a:t>
            </a:r>
            <a:endParaRPr lang="en-US" dirty="0"/>
          </a:p>
        </p:txBody>
      </p:sp>
      <p:pic>
        <p:nvPicPr>
          <p:cNvPr id="4" name="Content Placeholder 3" descr="Picture of the inside of the planner.  There is a path that the voter  follows that leads them through the steps of voting, from eligibility requirements to if problems occur at the polls.  "/>
          <p:cNvPicPr>
            <a:picLocks noGrp="1" noChangeAspect="1"/>
          </p:cNvPicPr>
          <p:nvPr>
            <p:ph idx="1"/>
          </p:nvPr>
        </p:nvPicPr>
        <p:blipFill>
          <a:blip r:embed="rId3" cstate="print"/>
          <a:stretch>
            <a:fillRect/>
          </a:stretch>
        </p:blipFill>
        <p:spPr>
          <a:xfrm>
            <a:off x="457200" y="2091437"/>
            <a:ext cx="8229600" cy="3543489"/>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Requirements</a:t>
            </a:r>
            <a:endParaRPr lang="en-US" dirty="0">
              <a:solidFill>
                <a:schemeClr val="bg1"/>
              </a:solidFill>
            </a:endParaRPr>
          </a:p>
        </p:txBody>
      </p:sp>
      <p:pic>
        <p:nvPicPr>
          <p:cNvPr id="7" name="Picture 2" descr="Picture of the first section of the planner.  Text reads: You can vote if these apply to you; United States citizen, state resident, 18 or older on election day, registered to vote."/>
          <p:cNvPicPr>
            <a:picLocks noGrp="1" noChangeAspect="1" noChangeArrowheads="1"/>
          </p:cNvPicPr>
          <p:nvPr>
            <p:ph sz="half" idx="2"/>
          </p:nvPr>
        </p:nvPicPr>
        <p:blipFill>
          <a:blip r:embed="rId3" cstate="print"/>
          <a:stretch>
            <a:fillRect/>
          </a:stretch>
        </p:blipFill>
        <p:spPr bwMode="auto">
          <a:xfrm>
            <a:off x="1066800" y="2667000"/>
            <a:ext cx="2213587" cy="3951288"/>
          </a:xfrm>
          <a:prstGeom prst="rect">
            <a:avLst/>
          </a:prstGeom>
          <a:noFill/>
          <a:ln w="9525">
            <a:noFill/>
            <a:miter lim="800000"/>
            <a:headEnd/>
            <a:tailEnd/>
          </a:ln>
        </p:spPr>
      </p:pic>
      <p:sp>
        <p:nvSpPr>
          <p:cNvPr id="10" name="Content Placeholder 9"/>
          <p:cNvSpPr>
            <a:spLocks noGrp="1"/>
          </p:cNvSpPr>
          <p:nvPr>
            <p:ph sz="quarter" idx="4"/>
          </p:nvPr>
        </p:nvSpPr>
        <p:spPr>
          <a:xfrm>
            <a:off x="4645025" y="1600200"/>
            <a:ext cx="4041775" cy="4525963"/>
          </a:xfrm>
        </p:spPr>
        <p:txBody>
          <a:bodyPr>
            <a:normAutofit/>
          </a:bodyPr>
          <a:lstStyle/>
          <a:p>
            <a:r>
              <a:rPr lang="en-US" sz="3600" dirty="0" smtClean="0">
                <a:solidFill>
                  <a:schemeClr val="bg1">
                    <a:lumMod val="95000"/>
                  </a:schemeClr>
                </a:solidFill>
              </a:rPr>
              <a:t>Each state has rules about who can vote</a:t>
            </a:r>
          </a:p>
          <a:p>
            <a:r>
              <a:rPr lang="en-US" sz="3600" dirty="0" smtClean="0">
                <a:solidFill>
                  <a:schemeClr val="bg1">
                    <a:lumMod val="95000"/>
                  </a:schemeClr>
                </a:solidFill>
              </a:rPr>
              <a:t>There are also national rules</a:t>
            </a:r>
          </a:p>
          <a:p>
            <a:r>
              <a:rPr lang="en-US" sz="3600" dirty="0" smtClean="0">
                <a:solidFill>
                  <a:schemeClr val="bg1">
                    <a:lumMod val="95000"/>
                  </a:schemeClr>
                </a:solidFill>
              </a:rPr>
              <a:t>Usually, you vote where you live</a:t>
            </a:r>
          </a:p>
        </p:txBody>
      </p:sp>
      <p:pic>
        <p:nvPicPr>
          <p:cNvPr id="1026" name="Picture 2"/>
          <p:cNvPicPr>
            <a:picLocks noChangeAspect="1" noChangeArrowheads="1"/>
          </p:cNvPicPr>
          <p:nvPr/>
        </p:nvPicPr>
        <p:blipFill>
          <a:blip r:embed="rId4" cstate="print"/>
          <a:srcRect/>
          <a:stretch>
            <a:fillRect/>
          </a:stretch>
        </p:blipFill>
        <p:spPr bwMode="auto">
          <a:xfrm>
            <a:off x="533400" y="1447800"/>
            <a:ext cx="3581400" cy="1214034"/>
          </a:xfrm>
          <a:prstGeom prst="rect">
            <a:avLst/>
          </a:prstGeom>
          <a:noFill/>
          <a:ln w="9525">
            <a:noFill/>
            <a:miter lim="800000"/>
            <a:headEnd/>
            <a:tailEnd/>
          </a:ln>
        </p:spPr>
      </p:pic>
      <p:pic>
        <p:nvPicPr>
          <p:cNvPr id="8" name="Picture 7" descr="A picture of an arrow pointing to the right."/>
          <p:cNvPicPr preferRelativeResize="0">
            <a:picLocks noChangeAspect="1"/>
          </p:cNvPicPr>
          <p:nvPr/>
        </p:nvPicPr>
        <p:blipFill>
          <a:blip r:embed="rId5" cstate="print"/>
          <a:srcRect l="38250" t="42188" r="28500" b="27188"/>
          <a:stretch>
            <a:fillRect/>
          </a:stretch>
        </p:blipFill>
        <p:spPr bwMode="auto">
          <a:xfrm>
            <a:off x="152400" y="0"/>
            <a:ext cx="1764004" cy="12760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You Can Vote if you are…</a:t>
            </a:r>
            <a:endParaRPr lang="en-US" dirty="0">
              <a:solidFill>
                <a:schemeClr val="bg1"/>
              </a:solidFill>
            </a:endParaRPr>
          </a:p>
        </p:txBody>
      </p:sp>
      <p:sp>
        <p:nvSpPr>
          <p:cNvPr id="9" name="Content Placeholder 8"/>
          <p:cNvSpPr>
            <a:spLocks noGrp="1"/>
          </p:cNvSpPr>
          <p:nvPr>
            <p:ph sz="quarter" idx="4"/>
          </p:nvPr>
        </p:nvSpPr>
        <p:spPr>
          <a:xfrm>
            <a:off x="4724400" y="1828800"/>
            <a:ext cx="4041775" cy="4602163"/>
          </a:xfrm>
        </p:spPr>
        <p:txBody>
          <a:bodyPr/>
          <a:lstStyle/>
          <a:p>
            <a:r>
              <a:rPr lang="en-US" sz="4000" dirty="0" smtClean="0">
                <a:solidFill>
                  <a:schemeClr val="bg1">
                    <a:lumMod val="95000"/>
                  </a:schemeClr>
                </a:solidFill>
              </a:rPr>
              <a:t>A United States citizen by birth or naturalization</a:t>
            </a:r>
          </a:p>
          <a:p>
            <a:endParaRPr lang="en-US" dirty="0"/>
          </a:p>
        </p:txBody>
      </p:sp>
      <p:pic>
        <p:nvPicPr>
          <p:cNvPr id="2050" name="Picture 2" descr="Picture of a group of people being sworn in as U.S. Citizens.  Text reads United States Citizen."/>
          <p:cNvPicPr>
            <a:picLocks noChangeAspect="1" noChangeArrowheads="1"/>
          </p:cNvPicPr>
          <p:nvPr/>
        </p:nvPicPr>
        <p:blipFill>
          <a:blip r:embed="rId3" cstate="print"/>
          <a:srcRect/>
          <a:stretch>
            <a:fillRect/>
          </a:stretch>
        </p:blipFill>
        <p:spPr bwMode="auto">
          <a:xfrm>
            <a:off x="457200" y="1828800"/>
            <a:ext cx="4038600" cy="21629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6516</TotalTime>
  <Words>7173</Words>
  <Application>Microsoft Office PowerPoint</Application>
  <PresentationFormat>On-screen Show (4:3)</PresentationFormat>
  <Paragraphs>722</Paragraphs>
  <Slides>50</Slides>
  <Notes>50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Guide to the Voting Action Planner</vt:lpstr>
      <vt:lpstr>       This Guide  </vt:lpstr>
      <vt:lpstr>First Steps of Active Engagement Planning</vt:lpstr>
      <vt:lpstr>What I Worry About</vt:lpstr>
      <vt:lpstr>Who Can Help You</vt:lpstr>
      <vt:lpstr>Who You Can Help</vt:lpstr>
      <vt:lpstr>Path to Voting</vt:lpstr>
      <vt:lpstr>Requirements</vt:lpstr>
      <vt:lpstr>You Can Vote if you are…</vt:lpstr>
      <vt:lpstr>You Can Vote in Only One State</vt:lpstr>
      <vt:lpstr>You Can Vote if you are…</vt:lpstr>
      <vt:lpstr>You Can Vote if you are…</vt:lpstr>
      <vt:lpstr>You Can Vote even if…</vt:lpstr>
      <vt:lpstr>Most Common Ways to Register </vt:lpstr>
      <vt:lpstr>Register by Mail </vt:lpstr>
      <vt:lpstr>Online</vt:lpstr>
      <vt:lpstr>Local Elections Office</vt:lpstr>
      <vt:lpstr>Polling Place</vt:lpstr>
      <vt:lpstr>Registering</vt:lpstr>
      <vt:lpstr>Identification Needed to Register</vt:lpstr>
      <vt:lpstr>Choosing a Party</vt:lpstr>
      <vt:lpstr>Registration Deadline</vt:lpstr>
      <vt:lpstr>Ways To Vote</vt:lpstr>
      <vt:lpstr>Absentee Voting by Mail</vt:lpstr>
      <vt:lpstr>Early Voting</vt:lpstr>
      <vt:lpstr>Polling Places</vt:lpstr>
      <vt:lpstr>Provisional Ballots</vt:lpstr>
      <vt:lpstr>Curbside Voting</vt:lpstr>
      <vt:lpstr>When to Vote</vt:lpstr>
      <vt:lpstr>How to Vote</vt:lpstr>
      <vt:lpstr>Punchcard</vt:lpstr>
      <vt:lpstr>Paper Ballot</vt:lpstr>
      <vt:lpstr>Electronic</vt:lpstr>
      <vt:lpstr>Optical Scanner</vt:lpstr>
      <vt:lpstr>Help to Vote at a Polling Place</vt:lpstr>
      <vt:lpstr>Visual Ballot Machines</vt:lpstr>
      <vt:lpstr>Audio Ballot Machines</vt:lpstr>
      <vt:lpstr>Accessible Voting Booths</vt:lpstr>
      <vt:lpstr>Poll Worker</vt:lpstr>
      <vt:lpstr>Supported Voting</vt:lpstr>
      <vt:lpstr>Steps of Voting at a Polling Place</vt:lpstr>
      <vt:lpstr>Check In at the Polling Place </vt:lpstr>
      <vt:lpstr>Cast Ballot </vt:lpstr>
      <vt:lpstr>Recording the Votes</vt:lpstr>
      <vt:lpstr>Solving Problems at a Polling Place</vt:lpstr>
      <vt:lpstr>Precinct Supervisor</vt:lpstr>
      <vt:lpstr>Elections Office</vt:lpstr>
      <vt:lpstr>Protection and Advocacy Organizations (P&amp;As)</vt:lpstr>
      <vt:lpstr>Voting Rights Groups</vt:lpstr>
      <vt:lpstr>Take Notes Here to Plan to Vote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mthompson</dc:creator>
  <cp:lastModifiedBy>cjayaraman</cp:lastModifiedBy>
  <cp:revision>730</cp:revision>
  <dcterms:created xsi:type="dcterms:W3CDTF">2012-06-28T16:11:44Z</dcterms:created>
  <dcterms:modified xsi:type="dcterms:W3CDTF">2012-08-15T16:09:44Z</dcterms:modified>
</cp:coreProperties>
</file>